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259" r:id="rId4"/>
    <p:sldId id="284" r:id="rId5"/>
    <p:sldId id="283" r:id="rId6"/>
    <p:sldId id="285" r:id="rId7"/>
    <p:sldId id="286" r:id="rId8"/>
    <p:sldId id="260" r:id="rId9"/>
    <p:sldId id="281" r:id="rId10"/>
    <p:sldId id="266" r:id="rId11"/>
    <p:sldId id="287" r:id="rId12"/>
    <p:sldId id="261" r:id="rId13"/>
    <p:sldId id="262" r:id="rId14"/>
    <p:sldId id="263" r:id="rId15"/>
    <p:sldId id="264" r:id="rId16"/>
    <p:sldId id="265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80" r:id="rId28"/>
  </p:sldIdLst>
  <p:sldSz cx="12192000" cy="6858000"/>
  <p:notesSz cx="7053263" cy="93091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7072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95217" y="0"/>
            <a:ext cx="3056414" cy="467072"/>
          </a:xfrm>
          <a:prstGeom prst="rect">
            <a:avLst/>
          </a:prstGeom>
        </p:spPr>
        <p:txBody>
          <a:bodyPr vert="horz" lIns="93497" tIns="46749" rIns="93497" bIns="46749" rtlCol="0"/>
          <a:lstStyle>
            <a:lvl1pPr algn="r">
              <a:defRPr sz="1200"/>
            </a:lvl1pPr>
          </a:lstStyle>
          <a:p>
            <a:fld id="{B7AE8DE2-F48C-492D-A16A-1C74CC043A6D}" type="datetimeFigureOut">
              <a:rPr lang="es-AR" smtClean="0"/>
              <a:t>10/9/2018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63638"/>
            <a:ext cx="5586413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497" tIns="46749" rIns="93497" bIns="46749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5327" y="4480004"/>
            <a:ext cx="5642610" cy="3665458"/>
          </a:xfrm>
          <a:prstGeom prst="rect">
            <a:avLst/>
          </a:prstGeom>
        </p:spPr>
        <p:txBody>
          <a:bodyPr vert="horz" lIns="93497" tIns="46749" rIns="93497" bIns="46749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56414" cy="467071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95217" y="8842030"/>
            <a:ext cx="3056414" cy="467071"/>
          </a:xfrm>
          <a:prstGeom prst="rect">
            <a:avLst/>
          </a:prstGeom>
        </p:spPr>
        <p:txBody>
          <a:bodyPr vert="horz" lIns="93497" tIns="46749" rIns="93497" bIns="46749" rtlCol="0" anchor="b"/>
          <a:lstStyle>
            <a:lvl1pPr algn="r">
              <a:defRPr sz="1200"/>
            </a:lvl1pPr>
          </a:lstStyle>
          <a:p>
            <a:fld id="{B47AD8AA-1038-4B21-8E4E-79F7113054EC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92479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65F5A-FD30-438C-A4AB-11C2D292F8B0}" type="datetime1">
              <a:rPr lang="es-AR" smtClean="0"/>
              <a:t>10/9/2018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65568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C34EF-B49D-4773-9C32-AD136186DD64}" type="datetime1">
              <a:rPr lang="es-AR" smtClean="0"/>
              <a:t>10/9/2018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38440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D2A886-F840-43A1-8E3E-C709E94DE6D5}" type="datetime1">
              <a:rPr lang="es-AR" smtClean="0"/>
              <a:t>10/9/2018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8725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7598-6C89-4B5A-ACF6-CD34283786B1}" type="datetime1">
              <a:rPr lang="es-AR" smtClean="0"/>
              <a:t>10/9/2018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4870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1427E-55FA-4605-8F08-44197826AD3E}" type="datetime1">
              <a:rPr lang="es-AR" smtClean="0"/>
              <a:t>10/9/2018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51296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C0702-A3AB-408D-945D-6B6407C0456C}" type="datetime1">
              <a:rPr lang="es-AR" smtClean="0"/>
              <a:t>10/9/2018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9636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B6723-74BB-4297-81E2-2D8F40142266}" type="datetime1">
              <a:rPr lang="es-AR" smtClean="0"/>
              <a:t>10/9/2018</a:t>
            </a:fld>
            <a:endParaRPr lang="es-A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59819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803A0-6EED-40D9-8956-901D811CFE50}" type="datetime1">
              <a:rPr lang="es-AR" smtClean="0"/>
              <a:t>10/9/2018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64957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27A72-AA5B-455E-AAA2-F1F058FDED2E}" type="datetime1">
              <a:rPr lang="es-AR" smtClean="0"/>
              <a:t>10/9/2018</a:t>
            </a:fld>
            <a:endParaRPr lang="es-A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34511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777F3-F495-46EF-9656-A306725B4B72}" type="datetime1">
              <a:rPr lang="es-AR" smtClean="0"/>
              <a:t>10/9/2018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76315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A8EE9-E427-45AF-B7C2-C8B81F94486C}" type="datetime1">
              <a:rPr lang="es-AR" smtClean="0"/>
              <a:t>10/9/2018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56050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AA1F0-C0ED-4177-8786-96C8709E092A}" type="datetime1">
              <a:rPr lang="es-AR" smtClean="0"/>
              <a:t>10/9/2018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27BA5-8FE5-4BCB-8BC6-359E789BE4B9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4079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pedia.org/wiki/Real_Academia_Espa%C3%B1ola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iki/Dato" TargetMode="External"/><Relationship Id="rId3" Type="http://schemas.openxmlformats.org/officeDocument/2006/relationships/hyperlink" Target="https://es.wikipedia.org/wiki/Unidad_central_de_procesamiento" TargetMode="External"/><Relationship Id="rId7" Type="http://schemas.openxmlformats.org/officeDocument/2006/relationships/hyperlink" Target="https://es.wikipedia.org/wiki/Se%C3%B1al_de_audio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wikipedia.org/wiki/Visi%C3%B3n" TargetMode="External"/><Relationship Id="rId5" Type="http://schemas.openxmlformats.org/officeDocument/2006/relationships/hyperlink" Target="https://es.wikipedia.org/wiki/Perif%C3%A9rico_(inform%C3%A1tica)" TargetMode="External"/><Relationship Id="rId4" Type="http://schemas.openxmlformats.org/officeDocument/2006/relationships/hyperlink" Target="https://es.wikipedia.org/wiki/Central_Processing_Uni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17411" y="5570509"/>
            <a:ext cx="9144000" cy="1035277"/>
          </a:xfrm>
        </p:spPr>
        <p:txBody>
          <a:bodyPr>
            <a:normAutofit/>
          </a:bodyPr>
          <a:lstStyle/>
          <a:p>
            <a:r>
              <a:rPr lang="es-AR" sz="2800" dirty="0" smtClean="0">
                <a:latin typeface="Bodoni MT" panose="02070603080606020203" pitchFamily="18" charset="0"/>
              </a:rPr>
              <a:t>Universidad  Nacional de Lomas de </a:t>
            </a:r>
            <a:r>
              <a:rPr lang="es-AR" sz="2800" dirty="0">
                <a:latin typeface="Bodoni MT" panose="02070603080606020203" pitchFamily="18" charset="0"/>
              </a:rPr>
              <a:t>Z</a:t>
            </a:r>
            <a:r>
              <a:rPr lang="es-AR" sz="2800" dirty="0" smtClean="0">
                <a:latin typeface="Bodoni MT" panose="02070603080606020203" pitchFamily="18" charset="0"/>
              </a:rPr>
              <a:t>amora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694" y="650128"/>
            <a:ext cx="3445783" cy="4529501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288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566" y="65281"/>
            <a:ext cx="535576" cy="704018"/>
          </a:xfrm>
          <a:prstGeom prst="rect">
            <a:avLst/>
          </a:prstGeom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653142" y="510479"/>
            <a:ext cx="6753498" cy="517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 panose="02070603080606020203" pitchFamily="18" charset="0"/>
                <a:ea typeface="+mn-ea"/>
                <a:cs typeface="+mn-cs"/>
              </a:rPr>
              <a:t>Facultad de Ingeniería – UNLZ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0" y="897489"/>
            <a:ext cx="12192000" cy="0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499274"/>
            <a:ext cx="12192000" cy="3587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Programación de Computadoras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265126" y="213225"/>
            <a:ext cx="472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2400" i="1" noProof="0" dirty="0" smtClean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en Block</a:t>
            </a:r>
            <a:endParaRPr kumimoji="0" lang="es-AR" sz="24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021706" y="927047"/>
            <a:ext cx="45719" cy="55574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7227" y="927047"/>
            <a:ext cx="54869" cy="557222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989" y="962121"/>
            <a:ext cx="9118800" cy="5522412"/>
          </a:xfrm>
          <a:prstGeom prst="rect">
            <a:avLst/>
          </a:prstGeom>
        </p:spPr>
      </p:pic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10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5226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566" y="65281"/>
            <a:ext cx="535576" cy="704018"/>
          </a:xfrm>
          <a:prstGeom prst="rect">
            <a:avLst/>
          </a:prstGeom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653142" y="510479"/>
            <a:ext cx="6753498" cy="517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 panose="02070603080606020203" pitchFamily="18" charset="0"/>
                <a:ea typeface="+mn-ea"/>
                <a:cs typeface="+mn-cs"/>
              </a:rPr>
              <a:t>Facultad de Ingeniería – UNLZ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0" y="897489"/>
            <a:ext cx="12192000" cy="0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499274"/>
            <a:ext cx="12192000" cy="3587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Programación de Computadoras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265126" y="213225"/>
            <a:ext cx="472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Introducción</a:t>
            </a:r>
            <a:endParaRPr kumimoji="0" lang="es-AR" sz="24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48639" y="1012954"/>
            <a:ext cx="1098586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b="0" i="0" u="none" strike="noStrike" baseline="0" dirty="0" smtClean="0">
                <a:solidFill>
                  <a:srgbClr val="FF8737"/>
                </a:solidFill>
                <a:latin typeface="LiberationSerif"/>
              </a:rPr>
              <a:t></a:t>
            </a:r>
            <a:r>
              <a:rPr lang="es-AR" sz="2800" b="0" i="0" u="none" strike="noStrike" baseline="0" dirty="0" smtClean="0">
                <a:solidFill>
                  <a:srgbClr val="000000"/>
                </a:solidFill>
                <a:latin typeface="LiberationSerif"/>
              </a:rPr>
              <a:t>Las partes principales de una computadora</a:t>
            </a:r>
            <a:r>
              <a:rPr lang="es-AR" sz="2800" b="0" i="0" u="none" strike="noStrike" dirty="0" smtClean="0">
                <a:solidFill>
                  <a:srgbClr val="000000"/>
                </a:solidFill>
                <a:latin typeface="LiberationSerif"/>
              </a:rPr>
              <a:t> </a:t>
            </a:r>
            <a:r>
              <a:rPr lang="es-AR" sz="2800" b="0" i="0" u="none" strike="noStrike" baseline="0" dirty="0" smtClean="0">
                <a:solidFill>
                  <a:srgbClr val="000000"/>
                </a:solidFill>
                <a:latin typeface="LiberationSerif"/>
              </a:rPr>
              <a:t>son las siguientes:</a:t>
            </a:r>
          </a:p>
          <a:p>
            <a:endParaRPr lang="es-AR" sz="2800" b="0" i="0" u="none" strike="noStrike" baseline="0" dirty="0" smtClean="0">
              <a:solidFill>
                <a:srgbClr val="000000"/>
              </a:solidFill>
              <a:latin typeface="LiberationSerif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AR" sz="2800" b="0" i="0" u="none" strike="noStrike" baseline="0" dirty="0" smtClean="0">
                <a:solidFill>
                  <a:srgbClr val="002060"/>
                </a:solidFill>
                <a:latin typeface="LiberationSerif"/>
              </a:rPr>
              <a:t>Placa Madre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AR" sz="2800" b="0" i="0" u="none" strike="noStrike" baseline="0" dirty="0" smtClean="0">
                <a:solidFill>
                  <a:srgbClr val="002060"/>
                </a:solidFill>
                <a:latin typeface="LiberationSerif"/>
              </a:rPr>
              <a:t>Procesador.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AR" sz="2800" b="0" i="0" u="none" strike="noStrike" baseline="0" dirty="0" smtClean="0">
                <a:solidFill>
                  <a:srgbClr val="002060"/>
                </a:solidFill>
                <a:latin typeface="LiberationSerif"/>
              </a:rPr>
              <a:t>Memoria.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AR" sz="2800" b="0" i="0" u="none" strike="noStrike" baseline="0" dirty="0" smtClean="0">
                <a:solidFill>
                  <a:srgbClr val="002060"/>
                </a:solidFill>
                <a:latin typeface="LiberationSerif"/>
              </a:rPr>
              <a:t>Disco duro.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AR" sz="2800" b="0" i="0" u="none" strike="noStrike" baseline="0" dirty="0" smtClean="0">
                <a:solidFill>
                  <a:srgbClr val="002060"/>
                </a:solidFill>
                <a:latin typeface="LiberationSerif"/>
              </a:rPr>
              <a:t>CD / DVD / BLU RAY.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AR" sz="2800" b="0" i="0" u="none" strike="noStrike" baseline="0" dirty="0" smtClean="0">
                <a:solidFill>
                  <a:srgbClr val="002060"/>
                </a:solidFill>
                <a:latin typeface="LiberationSerif"/>
              </a:rPr>
              <a:t>Tarjeta de video.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AR" sz="2800" b="0" i="0" u="none" strike="noStrike" baseline="0" dirty="0" smtClean="0">
                <a:solidFill>
                  <a:srgbClr val="002060"/>
                </a:solidFill>
                <a:latin typeface="LiberationSerif"/>
              </a:rPr>
              <a:t>Tarjeta de sonido.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AR" sz="2800" b="0" i="0" u="none" strike="noStrike" baseline="0" dirty="0" smtClean="0">
                <a:solidFill>
                  <a:srgbClr val="002060"/>
                </a:solidFill>
                <a:latin typeface="LiberationSerif"/>
              </a:rPr>
              <a:t>Monitor.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AR" sz="2800" b="0" i="0" u="none" strike="noStrike" baseline="0" dirty="0" smtClean="0">
                <a:solidFill>
                  <a:srgbClr val="002060"/>
                </a:solidFill>
                <a:latin typeface="LiberationSerif"/>
              </a:rPr>
              <a:t>Periféricos.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AR" sz="2800" b="1" i="0" u="none" strike="noStrike" baseline="0" dirty="0" smtClean="0">
                <a:solidFill>
                  <a:srgbClr val="002060"/>
                </a:solidFill>
                <a:latin typeface="LiberationSerif"/>
              </a:rPr>
              <a:t>Fuente de Alimentación</a:t>
            </a:r>
            <a:r>
              <a:rPr lang="es-AR" sz="2800" b="0" i="0" u="none" strike="noStrike" baseline="0" dirty="0" smtClean="0">
                <a:solidFill>
                  <a:srgbClr val="002060"/>
                </a:solidFill>
                <a:latin typeface="LiberationSerif"/>
              </a:rPr>
              <a:t>.</a:t>
            </a:r>
            <a:endParaRPr lang="es-AR" sz="2800" dirty="0">
              <a:solidFill>
                <a:srgbClr val="002060"/>
              </a:solidFill>
              <a:latin typeface="LiberationSerif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11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3921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566" y="65281"/>
            <a:ext cx="535576" cy="704018"/>
          </a:xfrm>
          <a:prstGeom prst="rect">
            <a:avLst/>
          </a:prstGeom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653142" y="510479"/>
            <a:ext cx="6753498" cy="517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 panose="02070603080606020203" pitchFamily="18" charset="0"/>
                <a:ea typeface="+mn-ea"/>
                <a:cs typeface="+mn-cs"/>
              </a:rPr>
              <a:t>Facultad de Ingeniería – UNLZ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0" y="897489"/>
            <a:ext cx="12192000" cy="0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499274"/>
            <a:ext cx="12192000" cy="3587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Programación de Computadoras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265126" y="213225"/>
            <a:ext cx="472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Placa Madre</a:t>
            </a:r>
            <a:endParaRPr kumimoji="0" lang="es-AR" sz="24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85354" y="1214497"/>
            <a:ext cx="1141693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AR" sz="2800" b="0" i="0" u="none" strike="noStrike" baseline="0" dirty="0" smtClean="0">
                <a:solidFill>
                  <a:srgbClr val="000000"/>
                </a:solidFill>
                <a:latin typeface="LiberationSerif"/>
              </a:rPr>
              <a:t>Es la tarjeta de circuitos que contiene el</a:t>
            </a:r>
            <a:r>
              <a:rPr lang="es-AR" sz="2800" b="0" i="0" u="none" strike="noStrike" dirty="0" smtClean="0">
                <a:solidFill>
                  <a:srgbClr val="000000"/>
                </a:solidFill>
                <a:latin typeface="LiberationSerif"/>
              </a:rPr>
              <a:t> </a:t>
            </a:r>
            <a:r>
              <a:rPr lang="es-AR" sz="2800" b="0" i="0" u="none" strike="noStrike" baseline="0" dirty="0" smtClean="0">
                <a:solidFill>
                  <a:srgbClr val="000000"/>
                </a:solidFill>
                <a:latin typeface="LiberationSerif"/>
              </a:rPr>
              <a:t>procesador o CPU, la memoria RAM, los chips</a:t>
            </a:r>
            <a:r>
              <a:rPr lang="es-AR" sz="2800" b="0" i="0" u="none" strike="noStrike" dirty="0" smtClean="0">
                <a:solidFill>
                  <a:srgbClr val="000000"/>
                </a:solidFill>
                <a:latin typeface="LiberationSerif"/>
              </a:rPr>
              <a:t> </a:t>
            </a:r>
            <a:r>
              <a:rPr lang="es-AR" sz="2800" b="0" i="0" u="none" strike="noStrike" baseline="0" dirty="0" smtClean="0">
                <a:solidFill>
                  <a:srgbClr val="000000"/>
                </a:solidFill>
                <a:latin typeface="LiberationSerif"/>
              </a:rPr>
              <a:t>de apoyo al microprocesador y las ranuras de</a:t>
            </a:r>
            <a:r>
              <a:rPr lang="es-AR" sz="2800" b="0" i="0" u="none" strike="noStrike" dirty="0" smtClean="0">
                <a:solidFill>
                  <a:srgbClr val="000000"/>
                </a:solidFill>
                <a:latin typeface="LiberationSerif"/>
              </a:rPr>
              <a:t> </a:t>
            </a:r>
            <a:r>
              <a:rPr lang="es-AR" sz="2800" b="0" i="0" u="none" strike="noStrike" baseline="0" dirty="0" smtClean="0">
                <a:solidFill>
                  <a:srgbClr val="000000"/>
                </a:solidFill>
                <a:latin typeface="LiberationSerif"/>
              </a:rPr>
              <a:t>expansión. Estas son las que permiten</a:t>
            </a:r>
            <a:r>
              <a:rPr lang="es-AR" sz="2800" b="0" i="0" u="none" strike="noStrike" dirty="0" smtClean="0">
                <a:solidFill>
                  <a:srgbClr val="000000"/>
                </a:solidFill>
                <a:latin typeface="LiberationSerif"/>
              </a:rPr>
              <a:t> </a:t>
            </a:r>
            <a:r>
              <a:rPr lang="es-AR" sz="2800" b="0" i="0" u="none" strike="noStrike" baseline="0" dirty="0" smtClean="0">
                <a:solidFill>
                  <a:srgbClr val="000000"/>
                </a:solidFill>
                <a:latin typeface="LiberationSerif"/>
              </a:rPr>
              <a:t>insertar, por ejemplo, la tarjeta de sonido (que</a:t>
            </a:r>
            <a:r>
              <a:rPr lang="es-AR" sz="2800" b="0" i="0" u="none" strike="noStrike" dirty="0" smtClean="0">
                <a:solidFill>
                  <a:srgbClr val="000000"/>
                </a:solidFill>
                <a:latin typeface="LiberationSerif"/>
              </a:rPr>
              <a:t> </a:t>
            </a:r>
            <a:r>
              <a:rPr lang="es-AR" sz="2800" b="0" i="0" u="none" strike="noStrike" baseline="0" dirty="0" smtClean="0">
                <a:solidFill>
                  <a:srgbClr val="000000"/>
                </a:solidFill>
                <a:latin typeface="LiberationSerif"/>
              </a:rPr>
              <a:t>permite al PC reproducir sonido), el módem</a:t>
            </a:r>
          </a:p>
          <a:p>
            <a:pPr lvl="1"/>
            <a:r>
              <a:rPr lang="es-AR" sz="2800" b="0" i="0" u="none" strike="noStrike" baseline="0" dirty="0" smtClean="0">
                <a:solidFill>
                  <a:srgbClr val="000000"/>
                </a:solidFill>
                <a:latin typeface="LiberationSerif"/>
              </a:rPr>
              <a:t>interno (que hace posible navegar por</a:t>
            </a:r>
            <a:r>
              <a:rPr lang="es-AR" sz="2800" b="0" i="0" u="none" strike="noStrike" dirty="0" smtClean="0">
                <a:solidFill>
                  <a:srgbClr val="000000"/>
                </a:solidFill>
                <a:latin typeface="LiberationSerif"/>
              </a:rPr>
              <a:t> </a:t>
            </a:r>
            <a:r>
              <a:rPr lang="es-AR" sz="2800" b="0" i="0" u="none" strike="noStrike" baseline="0" dirty="0" smtClean="0">
                <a:solidFill>
                  <a:srgbClr val="000000"/>
                </a:solidFill>
                <a:latin typeface="LiberationSerif"/>
              </a:rPr>
              <a:t>Internet) o la tarjeta gráfica o de video (que</a:t>
            </a:r>
            <a:r>
              <a:rPr lang="es-AR" sz="2800" b="0" i="0" u="none" strike="noStrike" dirty="0" smtClean="0">
                <a:solidFill>
                  <a:srgbClr val="000000"/>
                </a:solidFill>
                <a:latin typeface="LiberationSerif"/>
              </a:rPr>
              <a:t> </a:t>
            </a:r>
            <a:r>
              <a:rPr lang="es-AR" sz="2800" b="0" i="0" u="none" strike="noStrike" baseline="0" dirty="0" smtClean="0">
                <a:solidFill>
                  <a:srgbClr val="000000"/>
                </a:solidFill>
                <a:latin typeface="LiberationSerif"/>
              </a:rPr>
              <a:t>permite mostrar imágenes en la pantalla).</a:t>
            </a:r>
            <a:endParaRPr lang="es-AR" sz="2800" dirty="0">
              <a:latin typeface="LiberationSerif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12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7496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566" y="65281"/>
            <a:ext cx="535576" cy="704018"/>
          </a:xfrm>
          <a:prstGeom prst="rect">
            <a:avLst/>
          </a:prstGeom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653142" y="510479"/>
            <a:ext cx="6753498" cy="517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 panose="02070603080606020203" pitchFamily="18" charset="0"/>
                <a:ea typeface="+mn-ea"/>
                <a:cs typeface="+mn-cs"/>
              </a:rPr>
              <a:t>Facultad de Ingeniería – UNLZ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0" y="897489"/>
            <a:ext cx="12192000" cy="0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499274"/>
            <a:ext cx="12192000" cy="3587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Programación de Computadoras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265126" y="213225"/>
            <a:ext cx="472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Elementos del </a:t>
            </a:r>
            <a:r>
              <a:rPr kumimoji="0" lang="es-AR" sz="2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MotherBoard</a:t>
            </a:r>
            <a:endParaRPr kumimoji="0" lang="es-AR" sz="24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182" y="1061900"/>
            <a:ext cx="8058150" cy="5153025"/>
          </a:xfrm>
          <a:prstGeom prst="rect">
            <a:avLst/>
          </a:prstGeo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13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3018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130" y="859476"/>
            <a:ext cx="7664573" cy="573637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566" y="65281"/>
            <a:ext cx="535576" cy="704018"/>
          </a:xfrm>
          <a:prstGeom prst="rect">
            <a:avLst/>
          </a:prstGeom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653142" y="510479"/>
            <a:ext cx="6753498" cy="517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 panose="02070603080606020203" pitchFamily="18" charset="0"/>
                <a:ea typeface="+mn-ea"/>
                <a:cs typeface="+mn-cs"/>
              </a:rPr>
              <a:t>Facultad de Ingeniería – UNLZ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0" y="897489"/>
            <a:ext cx="12192000" cy="0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499274"/>
            <a:ext cx="12192000" cy="3587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Programación de Computadoras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265126" y="213225"/>
            <a:ext cx="472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Elementos del </a:t>
            </a:r>
            <a:r>
              <a:rPr kumimoji="0" lang="es-AR" sz="2400" b="0" i="1" u="none" strike="noStrike" kern="1200" cap="none" spc="0" normalizeH="0" baseline="0" noProof="0" dirty="0" err="1" smtClean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MotherBoard</a:t>
            </a:r>
            <a:endParaRPr kumimoji="0" lang="es-AR" sz="24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14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3448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566" y="65281"/>
            <a:ext cx="535576" cy="704018"/>
          </a:xfrm>
          <a:prstGeom prst="rect">
            <a:avLst/>
          </a:prstGeom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653142" y="510479"/>
            <a:ext cx="6753498" cy="517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 panose="02070603080606020203" pitchFamily="18" charset="0"/>
                <a:ea typeface="+mn-ea"/>
                <a:cs typeface="+mn-cs"/>
              </a:rPr>
              <a:t>Facultad de Ingeniería – UNLZ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0" y="897489"/>
            <a:ext cx="12192000" cy="0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499274"/>
            <a:ext cx="12192000" cy="3587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Programación de Computadoras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265126" y="213225"/>
            <a:ext cx="472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Introducción</a:t>
            </a:r>
            <a:endParaRPr kumimoji="0" lang="es-AR" sz="24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26" y="1342059"/>
            <a:ext cx="6156082" cy="434028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6283234" y="923215"/>
            <a:ext cx="590876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600" b="1" i="0" u="none" strike="noStrike" baseline="0" dirty="0" smtClean="0">
                <a:latin typeface="DejaVuSans-Bold"/>
              </a:rPr>
              <a:t>Intel ® Desktop </a:t>
            </a:r>
            <a:r>
              <a:rPr lang="es-AR" sz="1600" b="1" i="0" u="none" strike="noStrike" baseline="0" dirty="0" err="1" smtClean="0">
                <a:latin typeface="DejaVuSans-Bold"/>
              </a:rPr>
              <a:t>Board</a:t>
            </a:r>
            <a:r>
              <a:rPr lang="es-AR" sz="1600" b="1" i="0" u="none" strike="noStrike" baseline="0" dirty="0" smtClean="0">
                <a:latin typeface="DejaVuSans-Bold"/>
              </a:rPr>
              <a:t> DX79SI</a:t>
            </a:r>
          </a:p>
          <a:p>
            <a:r>
              <a:rPr lang="es-AR" sz="1600" b="0" i="0" u="none" strike="noStrike" baseline="0" dirty="0" smtClean="0">
                <a:latin typeface="DejaVuSans"/>
              </a:rPr>
              <a:t>Intel ® Core i7 Extreme </a:t>
            </a:r>
            <a:r>
              <a:rPr lang="es-AR" sz="1600" b="0" i="0" u="none" strike="noStrike" baseline="0" dirty="0" err="1" smtClean="0">
                <a:latin typeface="DejaVuSans"/>
              </a:rPr>
              <a:t>Edition</a:t>
            </a:r>
            <a:r>
              <a:rPr lang="es-AR" sz="1600" b="0" i="0" u="none" strike="noStrike" baseline="0" dirty="0" smtClean="0">
                <a:latin typeface="DejaVuSans"/>
              </a:rPr>
              <a:t> procesador de la serie en el zócalo LGA2011</a:t>
            </a:r>
          </a:p>
          <a:p>
            <a:r>
              <a:rPr lang="es-AR" sz="1600" b="0" i="0" u="none" strike="noStrike" baseline="0" dirty="0" smtClean="0">
                <a:latin typeface="DejaVuSans"/>
              </a:rPr>
              <a:t>Admite hasta 64 GB de memoria del sistema</a:t>
            </a:r>
          </a:p>
          <a:p>
            <a:r>
              <a:rPr lang="es-AR" sz="1600" b="0" i="0" u="none" strike="noStrike" baseline="0" dirty="0" smtClean="0">
                <a:latin typeface="DejaVuSans"/>
              </a:rPr>
              <a:t>10 canales (7.1 +2 independiente </a:t>
            </a:r>
            <a:r>
              <a:rPr lang="es-AR" sz="1600" b="0" i="0" u="none" strike="noStrike" baseline="0" dirty="0" err="1" smtClean="0">
                <a:latin typeface="DejaVuSans"/>
              </a:rPr>
              <a:t>multi-streaming</a:t>
            </a:r>
            <a:r>
              <a:rPr lang="es-AR" sz="1600" b="0" i="0" u="none" strike="noStrike" baseline="0" dirty="0" smtClean="0">
                <a:latin typeface="DejaVuSans"/>
              </a:rPr>
              <a:t>)</a:t>
            </a:r>
          </a:p>
          <a:p>
            <a:r>
              <a:rPr lang="es-AR" sz="1600" b="0" i="0" u="none" strike="noStrike" baseline="0" dirty="0" smtClean="0">
                <a:latin typeface="DejaVuSans"/>
              </a:rPr>
              <a:t>4 </a:t>
            </a:r>
            <a:r>
              <a:rPr lang="es-AR" sz="1600" b="0" i="0" u="none" strike="noStrike" baseline="0" dirty="0" err="1" smtClean="0">
                <a:latin typeface="DejaVuSans"/>
              </a:rPr>
              <a:t>SuperSpeed</a:t>
            </a:r>
            <a:r>
              <a:rPr lang="es-AR" sz="1600" b="0" i="0" u="none" strike="noStrike" baseline="0" dirty="0" smtClean="0">
                <a:latin typeface="DejaVuSans"/>
              </a:rPr>
              <a:t> USB 3.0 puertos (2 puertos externos, 2 a través de cabezal interno)</a:t>
            </a:r>
          </a:p>
          <a:p>
            <a:r>
              <a:rPr lang="es-AR" sz="1600" b="0" i="0" u="none" strike="noStrike" baseline="0" dirty="0" smtClean="0">
                <a:latin typeface="DejaVuSans"/>
              </a:rPr>
              <a:t>14 puertos USB 2.0 (6 puertos externos, 8 a través de cabezales internos)</a:t>
            </a:r>
          </a:p>
          <a:p>
            <a:r>
              <a:rPr lang="es-AR" sz="1600" b="0" i="0" u="none" strike="noStrike" baseline="0" dirty="0" smtClean="0">
                <a:latin typeface="DejaVuSans"/>
              </a:rPr>
              <a:t>6 Serial ATA de puertos: 2 conectores internos (6.0 Gb / s), 4 conectores internos (3,0</a:t>
            </a:r>
          </a:p>
          <a:p>
            <a:r>
              <a:rPr lang="es-AR" sz="1600" b="0" i="0" u="none" strike="noStrike" baseline="0" dirty="0" smtClean="0">
                <a:latin typeface="DejaVuSans"/>
              </a:rPr>
              <a:t>Gb / s)</a:t>
            </a:r>
          </a:p>
          <a:p>
            <a:r>
              <a:rPr lang="es-AR" sz="1600" b="0" i="0" u="none" strike="noStrike" baseline="0" dirty="0" smtClean="0">
                <a:latin typeface="DejaVuSans"/>
              </a:rPr>
              <a:t>2 puertos IEEE 1394a (1 puerto externo, 1 cabezal interno vía)</a:t>
            </a:r>
          </a:p>
          <a:p>
            <a:r>
              <a:rPr lang="es-AR" sz="1600" b="0" i="0" u="none" strike="noStrike" baseline="0" dirty="0" err="1" smtClean="0">
                <a:latin typeface="DejaVuSans"/>
              </a:rPr>
              <a:t>Consumer</a:t>
            </a:r>
            <a:r>
              <a:rPr lang="es-AR" sz="1600" b="0" i="0" u="none" strike="noStrike" baseline="0" dirty="0" smtClean="0">
                <a:latin typeface="DejaVuSans"/>
              </a:rPr>
              <a:t> </a:t>
            </a:r>
            <a:r>
              <a:rPr lang="es-AR" sz="1600" b="0" i="0" u="none" strike="noStrike" baseline="0" dirty="0" err="1" smtClean="0">
                <a:latin typeface="DejaVuSans"/>
              </a:rPr>
              <a:t>Infrared</a:t>
            </a:r>
            <a:r>
              <a:rPr lang="es-AR" sz="1600" b="0" i="0" u="none" strike="noStrike" baseline="0" dirty="0" smtClean="0">
                <a:latin typeface="DejaVuSans"/>
              </a:rPr>
              <a:t> receptor y emisor</a:t>
            </a:r>
          </a:p>
          <a:p>
            <a:r>
              <a:rPr lang="es-AR" sz="1600" b="0" i="0" u="none" strike="noStrike" baseline="0" dirty="0" smtClean="0">
                <a:latin typeface="DejaVuSans"/>
              </a:rPr>
              <a:t>Compatibilidad con LAN</a:t>
            </a:r>
          </a:p>
          <a:p>
            <a:r>
              <a:rPr lang="es-AR" sz="1600" b="0" i="0" u="none" strike="noStrike" baseline="0" dirty="0" smtClean="0">
                <a:latin typeface="DejaVuSans"/>
              </a:rPr>
              <a:t>Dual Gigabit Intel ® (10/100/1000 </a:t>
            </a:r>
            <a:r>
              <a:rPr lang="es-AR" sz="1600" b="0" i="0" u="none" strike="noStrike" baseline="0" dirty="0" err="1" smtClean="0">
                <a:latin typeface="DejaVuSans"/>
              </a:rPr>
              <a:t>Mbits</a:t>
            </a:r>
            <a:r>
              <a:rPr lang="es-AR" sz="1600" b="0" i="0" u="none" strike="noStrike" baseline="0" dirty="0" smtClean="0">
                <a:latin typeface="DejaVuSans"/>
              </a:rPr>
              <a:t> / </a:t>
            </a:r>
            <a:r>
              <a:rPr lang="es-AR" sz="1600" b="0" i="0" u="none" strike="noStrike" baseline="0" dirty="0" err="1" smtClean="0">
                <a:latin typeface="DejaVuSans"/>
              </a:rPr>
              <a:t>sec</a:t>
            </a:r>
            <a:r>
              <a:rPr lang="es-AR" sz="1600" b="0" i="0" u="none" strike="noStrike" baseline="0" dirty="0" smtClean="0">
                <a:latin typeface="DejaVuSans"/>
              </a:rPr>
              <a:t>) LAN subsistema usando dos</a:t>
            </a:r>
          </a:p>
          <a:p>
            <a:r>
              <a:rPr lang="es-AR" sz="1600" b="0" i="0" u="none" strike="noStrike" baseline="0" dirty="0" smtClean="0">
                <a:latin typeface="DejaVuSans"/>
              </a:rPr>
              <a:t>procesadores Intel ® Gigabit Ethernet </a:t>
            </a:r>
            <a:r>
              <a:rPr lang="es-AR" sz="1600" b="0" i="0" u="none" strike="noStrike" baseline="0" dirty="0" err="1" smtClean="0">
                <a:latin typeface="DejaVuSans"/>
              </a:rPr>
              <a:t>Controllers</a:t>
            </a:r>
            <a:endParaRPr lang="es-AR" sz="1600" b="0" i="0" u="none" strike="noStrike" baseline="0" dirty="0" smtClean="0">
              <a:latin typeface="DejaVuSans"/>
            </a:endParaRPr>
          </a:p>
          <a:p>
            <a:r>
              <a:rPr lang="es-AR" sz="1600" b="0" i="0" u="none" strike="noStrike" baseline="0" dirty="0" smtClean="0">
                <a:latin typeface="DejaVuSans"/>
              </a:rPr>
              <a:t>3 PCI Express * 3.0 x16 bus conectores de tarjeta</a:t>
            </a:r>
          </a:p>
          <a:p>
            <a:r>
              <a:rPr lang="es-AR" sz="1600" b="0" i="0" u="none" strike="noStrike" baseline="0" dirty="0" smtClean="0">
                <a:latin typeface="DejaVuSans"/>
              </a:rPr>
              <a:t>2 conectores PCI Express * x1</a:t>
            </a:r>
          </a:p>
          <a:p>
            <a:r>
              <a:rPr lang="es-AR" sz="1600" b="0" i="0" u="none" strike="noStrike" baseline="0" dirty="0" smtClean="0">
                <a:latin typeface="DejaVuSans"/>
              </a:rPr>
              <a:t>1 conector de bus PCI convencional</a:t>
            </a:r>
          </a:p>
          <a:p>
            <a:r>
              <a:rPr lang="es-AR" sz="1600" b="0" i="0" u="none" strike="noStrike" baseline="0" dirty="0" smtClean="0">
                <a:latin typeface="DejaVuSans"/>
              </a:rPr>
              <a:t>Módulo </a:t>
            </a:r>
            <a:r>
              <a:rPr lang="es-AR" sz="1600" b="0" i="0" u="none" strike="noStrike" baseline="0" dirty="0" err="1" smtClean="0">
                <a:latin typeface="DejaVuSans"/>
              </a:rPr>
              <a:t>Wi</a:t>
            </a:r>
            <a:r>
              <a:rPr lang="es-AR" sz="1600" b="0" i="0" u="none" strike="noStrike" baseline="0" dirty="0" smtClean="0">
                <a:latin typeface="DejaVuSans"/>
              </a:rPr>
              <a:t>-Fi/BT incluido</a:t>
            </a:r>
            <a:endParaRPr lang="es-AR" dirty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15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7179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894" y="2106266"/>
            <a:ext cx="3309666" cy="330966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566" y="65281"/>
            <a:ext cx="535576" cy="704018"/>
          </a:xfrm>
          <a:prstGeom prst="rect">
            <a:avLst/>
          </a:prstGeom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653142" y="510479"/>
            <a:ext cx="6753498" cy="517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 panose="02070603080606020203" pitchFamily="18" charset="0"/>
                <a:ea typeface="+mn-ea"/>
                <a:cs typeface="+mn-cs"/>
              </a:rPr>
              <a:t>Facultad de Ingeniería – UNLZ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0" y="897489"/>
            <a:ext cx="12192000" cy="0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499274"/>
            <a:ext cx="12192000" cy="3587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Programación de Computadoras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265126" y="213225"/>
            <a:ext cx="472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Procesador</a:t>
            </a:r>
            <a:endParaRPr kumimoji="0" lang="es-AR" sz="24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85353" y="1082104"/>
            <a:ext cx="1137121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LiberationSerif"/>
              </a:rPr>
              <a:t>El cerebro de la computadora es el</a:t>
            </a:r>
            <a:r>
              <a:rPr lang="es-AR" sz="2400" dirty="0">
                <a:solidFill>
                  <a:srgbClr val="000000"/>
                </a:solidFill>
                <a:latin typeface="LiberationSerif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LiberationSerif"/>
              </a:rPr>
              <a:t>procesador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LiberationSerif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LiberationSerif"/>
              </a:rPr>
              <a:t>CPU (Unidad Central de procesamiento).</a:t>
            </a:r>
          </a:p>
          <a:p>
            <a:endParaRPr lang="es-AR" sz="2400" b="0" i="0" u="none" strike="noStrike" baseline="0" dirty="0" smtClean="0">
              <a:solidFill>
                <a:srgbClr val="000000"/>
              </a:solidFill>
              <a:latin typeface="LiberationSerif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AR" sz="2400" b="0" i="0" u="none" strike="noStrike" baseline="0" dirty="0" smtClean="0">
                <a:solidFill>
                  <a:srgbClr val="FF8737"/>
                </a:solidFill>
                <a:latin typeface="LiberationSerif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LiberationSerif"/>
              </a:rPr>
              <a:t>La CPU realiza los cálculos y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LiberationSerif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LiberationSerif"/>
              </a:rPr>
              <a:t>procesamiento del sistema.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LiberationSerif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LiberationSerif"/>
              </a:rPr>
              <a:t>El procesador normalmente es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LiberationSerif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LiberationSerif"/>
              </a:rPr>
              <a:t>el chip mas caro del sistema.</a:t>
            </a:r>
          </a:p>
          <a:p>
            <a:endParaRPr lang="es-AR" sz="2400" b="0" i="0" u="none" strike="noStrike" baseline="0" dirty="0" smtClean="0">
              <a:solidFill>
                <a:srgbClr val="000000"/>
              </a:solidFill>
              <a:latin typeface="LiberationSerif"/>
            </a:endParaRP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LiberationSerif"/>
              </a:rPr>
              <a:t>Hay diversas compañías que los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LiberationSerif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LiberationSerif"/>
              </a:rPr>
              <a:t>fabrican como:</a:t>
            </a:r>
          </a:p>
          <a:p>
            <a:endParaRPr lang="es-AR" sz="2400" b="0" i="0" u="none" strike="noStrike" baseline="0" dirty="0" smtClean="0">
              <a:solidFill>
                <a:srgbClr val="000000"/>
              </a:solidFill>
              <a:latin typeface="LiberationSerif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400" b="0" i="0" u="none" strike="noStrike" baseline="0" dirty="0" smtClean="0">
                <a:solidFill>
                  <a:srgbClr val="002060"/>
                </a:solidFill>
                <a:latin typeface="LiberationSerif"/>
              </a:rPr>
              <a:t>AMD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400" b="0" i="0" u="none" strike="noStrike" baseline="0" dirty="0" smtClean="0">
                <a:solidFill>
                  <a:srgbClr val="002060"/>
                </a:solidFill>
                <a:latin typeface="LiberationSerif"/>
              </a:rPr>
              <a:t>Intel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AR" sz="2400" b="0" i="0" u="none" strike="noStrike" baseline="0" dirty="0" err="1" smtClean="0">
                <a:solidFill>
                  <a:srgbClr val="002060"/>
                </a:solidFill>
                <a:latin typeface="LiberationSerif"/>
              </a:rPr>
              <a:t>Cyrix</a:t>
            </a:r>
            <a:r>
              <a:rPr lang="es-AR" sz="2400" b="0" i="0" u="none" strike="noStrike" baseline="0" dirty="0" smtClean="0">
                <a:solidFill>
                  <a:srgbClr val="002060"/>
                </a:solidFill>
                <a:latin typeface="LiberationSerif"/>
              </a:rPr>
              <a:t>.</a:t>
            </a:r>
          </a:p>
          <a:p>
            <a:endParaRPr lang="es-AR" sz="2400" b="0" i="0" u="none" strike="noStrike" baseline="0" dirty="0" smtClean="0">
              <a:solidFill>
                <a:srgbClr val="575F6D"/>
              </a:solidFill>
              <a:latin typeface="LiberationSerif"/>
            </a:endParaRP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LiberationSerif"/>
              </a:rPr>
              <a:t>Dependiendo del tipo de procesador y velocidad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LiberationSerif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LiberationSerif"/>
              </a:rPr>
              <a:t>es el rendimiento del procesador.</a:t>
            </a:r>
            <a:endParaRPr lang="es-AR" sz="2400" dirty="0">
              <a:latin typeface="LiberationSerif"/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16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006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733" y="897489"/>
            <a:ext cx="4749981" cy="236059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566" y="65281"/>
            <a:ext cx="535576" cy="704018"/>
          </a:xfrm>
          <a:prstGeom prst="rect">
            <a:avLst/>
          </a:prstGeom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653142" y="497607"/>
            <a:ext cx="6753498" cy="517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 panose="02070603080606020203" pitchFamily="18" charset="0"/>
                <a:ea typeface="+mn-ea"/>
                <a:cs typeface="+mn-cs"/>
              </a:rPr>
              <a:t>Facultad de Ingeniería – UNLZ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0" y="897489"/>
            <a:ext cx="12192000" cy="0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499274"/>
            <a:ext cx="12192000" cy="3587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Programación de Computadoras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265126" y="213225"/>
            <a:ext cx="472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2400" i="1" dirty="0" smtClean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Memoria RAM</a:t>
            </a:r>
            <a:endParaRPr kumimoji="0" lang="es-AR" sz="24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11479" y="1294246"/>
            <a:ext cx="1088136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AR" sz="2400" b="0" i="0" u="none" strike="noStrike" baseline="0" dirty="0" smtClean="0">
                <a:solidFill>
                  <a:srgbClr val="FF8737"/>
                </a:solidFill>
                <a:latin typeface="OpenSymbol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Es un tipo de memoria temporal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que pierde</a:t>
            </a:r>
          </a:p>
          <a:p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 sus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datos cuando se queda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sin energía</a:t>
            </a:r>
          </a:p>
          <a:p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 (por ejemplo, al apagar la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computadora),</a:t>
            </a:r>
          </a:p>
          <a:p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 por lo cual es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una memoria volátil.</a:t>
            </a:r>
          </a:p>
          <a:p>
            <a:endParaRPr lang="es-AR" sz="2400" b="0" i="0" u="none" strike="noStrike" baseline="0" dirty="0" smtClean="0">
              <a:solidFill>
                <a:srgbClr val="000000"/>
              </a:solidFill>
              <a:latin typeface="DejaVu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AR" sz="2400" b="0" i="0" u="none" strike="noStrike" baseline="0" dirty="0" smtClean="0">
                <a:solidFill>
                  <a:srgbClr val="FF8737"/>
                </a:solidFill>
                <a:latin typeface="OpenSymbol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Es donde el computador guarda los datos que está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utilizando en el momento presente. El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almacenamiento es considerado temporal por que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los datos y programas permanecen en ella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mientras que la computadora este encendida o no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sea reiniciada.</a:t>
            </a:r>
          </a:p>
          <a:p>
            <a:endParaRPr lang="es-AR" sz="2400" b="0" i="0" u="none" strike="noStrike" baseline="0" dirty="0" smtClean="0">
              <a:solidFill>
                <a:srgbClr val="000000"/>
              </a:solidFill>
              <a:latin typeface="DejaVu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AR" sz="2400" b="0" i="0" u="none" strike="noStrike" baseline="0" dirty="0" smtClean="0">
                <a:solidFill>
                  <a:srgbClr val="FF8737"/>
                </a:solidFill>
                <a:latin typeface="OpenSymbol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La </a:t>
            </a:r>
            <a:r>
              <a:rPr lang="es-AR" sz="2400" b="1" i="0" u="none" strike="noStrike" baseline="0" dirty="0" smtClean="0">
                <a:solidFill>
                  <a:srgbClr val="000000"/>
                </a:solidFill>
                <a:latin typeface="DejaVuSans-Bold"/>
              </a:rPr>
              <a:t>capacidad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de una memoria es la cantidad de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datos que puede almacenar, generalmente se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expresa en bytes, Kb, Mb, Gb o Tb.</a:t>
            </a:r>
            <a:endParaRPr lang="es-AR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17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251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566" y="65281"/>
            <a:ext cx="535576" cy="704018"/>
          </a:xfrm>
          <a:prstGeom prst="rect">
            <a:avLst/>
          </a:prstGeom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653142" y="510479"/>
            <a:ext cx="6753498" cy="517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 panose="02070603080606020203" pitchFamily="18" charset="0"/>
                <a:ea typeface="+mn-ea"/>
                <a:cs typeface="+mn-cs"/>
              </a:rPr>
              <a:t>Facultad de Ingeniería – UNLZ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0" y="897489"/>
            <a:ext cx="12192000" cy="0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499274"/>
            <a:ext cx="12192000" cy="3587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Programación de Computadoras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265126" y="213225"/>
            <a:ext cx="472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2400" i="1" dirty="0" smtClean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Disco Duro</a:t>
            </a:r>
            <a:endParaRPr kumimoji="0" lang="es-AR" sz="24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85354" y="1650716"/>
            <a:ext cx="783431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AR" sz="2400" b="0" i="0" u="none" strike="noStrike" baseline="0" dirty="0" smtClean="0">
                <a:solidFill>
                  <a:srgbClr val="FF8737"/>
                </a:solidFill>
                <a:latin typeface="OpenSymbol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El disco duro es el sistema de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almacenamiento más importante de la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computadora y en el se guardan los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archivos de los programas como el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sistema operativo,     las hojas de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cálculo, los procesadores de texto, los</a:t>
            </a:r>
          </a:p>
          <a:p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    juegos, es decir cualquier aplicación.</a:t>
            </a:r>
          </a:p>
          <a:p>
            <a:endParaRPr lang="es-AR" sz="2400" b="0" i="0" u="none" strike="noStrike" baseline="0" dirty="0" smtClean="0">
              <a:solidFill>
                <a:srgbClr val="000000"/>
              </a:solidFill>
              <a:latin typeface="DejaVuSans"/>
            </a:endParaRPr>
          </a:p>
          <a:p>
            <a:endParaRPr lang="es-AR" sz="2400" b="0" i="0" u="none" strike="noStrike" baseline="0" dirty="0" smtClean="0">
              <a:solidFill>
                <a:srgbClr val="000000"/>
              </a:solidFill>
              <a:latin typeface="DejaVu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AR" sz="2400" b="0" i="0" u="none" strike="noStrike" baseline="0" dirty="0" smtClean="0">
                <a:solidFill>
                  <a:srgbClr val="FF8737"/>
                </a:solidFill>
                <a:latin typeface="OpenSymbol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La capacidad del disco duro se mide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en gigabytes (GB). Un GB equivale a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1.024 megabytes (MB)</a:t>
            </a:r>
          </a:p>
          <a:p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    aproximadamente.</a:t>
            </a:r>
            <a:endParaRPr lang="es-AR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265" y="1511026"/>
            <a:ext cx="2466975" cy="184785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590" y="3648384"/>
            <a:ext cx="2533650" cy="1809750"/>
          </a:xfrm>
          <a:prstGeom prst="rect">
            <a:avLst/>
          </a:prstGeo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18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1114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982" y="958039"/>
            <a:ext cx="5678666" cy="490485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566" y="65281"/>
            <a:ext cx="535576" cy="704018"/>
          </a:xfrm>
          <a:prstGeom prst="rect">
            <a:avLst/>
          </a:prstGeom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653142" y="510479"/>
            <a:ext cx="6753498" cy="517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 panose="02070603080606020203" pitchFamily="18" charset="0"/>
                <a:ea typeface="+mn-ea"/>
                <a:cs typeface="+mn-cs"/>
              </a:rPr>
              <a:t>Facultad de Ingeniería – UNLZ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0" y="897489"/>
            <a:ext cx="12192000" cy="0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499274"/>
            <a:ext cx="12192000" cy="3587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Programación de Computadoras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265126" y="213225"/>
            <a:ext cx="472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s-AR" sz="2400" b="0" i="0" u="none" strike="noStrike" baseline="0" dirty="0" smtClean="0">
                <a:solidFill>
                  <a:srgbClr val="575F6D"/>
                </a:solidFill>
                <a:latin typeface="DejaVuSans"/>
              </a:rPr>
              <a:t>CD / DVD-ROM</a:t>
            </a:r>
            <a:endParaRPr kumimoji="0" lang="es-AR" sz="24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74321" y="1214497"/>
            <a:ext cx="595666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AR" sz="2000" b="0" i="0" u="none" strike="noStrike" baseline="0" dirty="0" smtClean="0">
                <a:solidFill>
                  <a:srgbClr val="FF8737"/>
                </a:solidFill>
                <a:latin typeface="OpenSymbol"/>
              </a:rPr>
              <a:t> </a:t>
            </a:r>
            <a:r>
              <a:rPr lang="es-AR" sz="2000" b="0" i="0" u="none" strike="noStrike" baseline="0" dirty="0" smtClean="0">
                <a:solidFill>
                  <a:srgbClr val="000000"/>
                </a:solidFill>
                <a:latin typeface="DejaVuSans"/>
              </a:rPr>
              <a:t>Sirve para leer los discos compactos </a:t>
            </a:r>
            <a:r>
              <a:rPr lang="es-AR" sz="2000" b="0" i="0" u="none" strike="noStrike" baseline="0" dirty="0" err="1" smtClean="0">
                <a:solidFill>
                  <a:srgbClr val="000000"/>
                </a:solidFill>
                <a:latin typeface="DejaVuSans"/>
              </a:rPr>
              <a:t>óDVD</a:t>
            </a:r>
            <a:r>
              <a:rPr lang="es-AR" sz="2000" b="0" i="0" u="none" strike="noStrike" baseline="0" dirty="0" smtClean="0">
                <a:solidFill>
                  <a:srgbClr val="000000"/>
                </a:solidFill>
                <a:latin typeface="DejaVuSans"/>
              </a:rPr>
              <a:t> (Digital </a:t>
            </a:r>
            <a:r>
              <a:rPr lang="es-AR" sz="2000" b="0" i="0" u="none" strike="noStrike" baseline="0" dirty="0" err="1" smtClean="0">
                <a:solidFill>
                  <a:srgbClr val="000000"/>
                </a:solidFill>
                <a:latin typeface="DejaVuSans"/>
              </a:rPr>
              <a:t>Versatil</a:t>
            </a:r>
            <a:r>
              <a:rPr lang="es-AR" sz="2000" b="0" i="0" u="none" strike="noStrike" baseline="0" dirty="0" smtClean="0">
                <a:solidFill>
                  <a:srgbClr val="000000"/>
                </a:solidFill>
                <a:latin typeface="DejaVuSans"/>
              </a:rPr>
              <a:t> Disk), sean estos</a:t>
            </a:r>
            <a:r>
              <a:rPr lang="es-AR" sz="20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000" b="0" i="0" u="none" strike="noStrike" baseline="0" dirty="0" smtClean="0">
                <a:solidFill>
                  <a:srgbClr val="000000"/>
                </a:solidFill>
                <a:latin typeface="DejaVuSans"/>
              </a:rPr>
              <a:t>programas, música o material</a:t>
            </a:r>
            <a:r>
              <a:rPr lang="es-AR" sz="20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000" b="0" i="0" u="none" strike="noStrike" baseline="0" dirty="0" smtClean="0">
                <a:solidFill>
                  <a:srgbClr val="000000"/>
                </a:solidFill>
                <a:latin typeface="DejaVuSans"/>
              </a:rPr>
              <a:t>multimedia (sonidos, imágenes,</a:t>
            </a:r>
            <a:r>
              <a:rPr lang="es-AR" sz="20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000" b="0" i="0" u="none" strike="noStrike" baseline="0" dirty="0" smtClean="0">
                <a:solidFill>
                  <a:srgbClr val="000000"/>
                </a:solidFill>
                <a:latin typeface="DejaVuSans"/>
              </a:rPr>
              <a:t>textos), como las enciclopedias y los</a:t>
            </a:r>
            <a:r>
              <a:rPr lang="es-AR" sz="20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000" b="0" i="0" u="none" strike="noStrike" baseline="0" dirty="0" smtClean="0">
                <a:solidFill>
                  <a:srgbClr val="000000"/>
                </a:solidFill>
                <a:latin typeface="DejaVuSans"/>
              </a:rPr>
              <a:t>juegos electrónicos. La velocidad de</a:t>
            </a:r>
            <a:r>
              <a:rPr lang="es-AR" sz="20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000" b="0" i="0" u="none" strike="noStrike" baseline="0" dirty="0" smtClean="0">
                <a:solidFill>
                  <a:srgbClr val="000000"/>
                </a:solidFill>
                <a:latin typeface="DejaVuSans"/>
              </a:rPr>
              <a:t>esta unidad depende de dos factores:</a:t>
            </a:r>
            <a:r>
              <a:rPr lang="es-AR" sz="20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000" b="0" i="0" u="none" strike="noStrike" baseline="0" dirty="0" smtClean="0">
                <a:solidFill>
                  <a:srgbClr val="000000"/>
                </a:solidFill>
                <a:latin typeface="DejaVuSans"/>
              </a:rPr>
              <a:t>la tasa de transferencia de datos y el</a:t>
            </a:r>
            <a:r>
              <a:rPr lang="es-AR" sz="20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000" b="0" i="0" u="none" strike="noStrike" baseline="0" dirty="0" smtClean="0">
                <a:solidFill>
                  <a:srgbClr val="000000"/>
                </a:solidFill>
                <a:latin typeface="DejaVuSans"/>
              </a:rPr>
              <a:t>tiempo de acceso.</a:t>
            </a:r>
          </a:p>
          <a:p>
            <a:endParaRPr lang="es-AR" sz="2000" b="0" i="0" u="none" strike="noStrike" baseline="0" dirty="0" smtClean="0">
              <a:solidFill>
                <a:srgbClr val="000000"/>
              </a:solidFill>
              <a:latin typeface="DejaVuSans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s-AR" sz="2000" b="0" i="0" u="none" strike="noStrike" baseline="0" dirty="0" smtClean="0">
                <a:solidFill>
                  <a:srgbClr val="FF8737"/>
                </a:solidFill>
                <a:latin typeface="OpenSymbol"/>
              </a:rPr>
              <a:t> </a:t>
            </a:r>
            <a:r>
              <a:rPr lang="es-AR" sz="2000" b="0" i="0" u="none" strike="noStrike" baseline="0" dirty="0" smtClean="0">
                <a:solidFill>
                  <a:srgbClr val="000000"/>
                </a:solidFill>
                <a:latin typeface="DejaVuSans"/>
              </a:rPr>
              <a:t>La tasa de transferencia de datos se refiere a la cantidad de datos que la</a:t>
            </a:r>
            <a:r>
              <a:rPr lang="es-AR" sz="20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000" b="0" i="0" u="none" strike="noStrike" baseline="0" dirty="0" smtClean="0">
                <a:solidFill>
                  <a:srgbClr val="000000"/>
                </a:solidFill>
                <a:latin typeface="DejaVuSans"/>
              </a:rPr>
              <a:t>unidad de CD ROM puede enviar al PC</a:t>
            </a:r>
            <a:r>
              <a:rPr lang="es-AR" sz="20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000" b="0" i="0" u="none" strike="noStrike" baseline="0" dirty="0" smtClean="0">
                <a:solidFill>
                  <a:srgbClr val="000000"/>
                </a:solidFill>
                <a:latin typeface="DejaVuSans"/>
              </a:rPr>
              <a:t>en un segundo. Esa tasa se mide en</a:t>
            </a:r>
            <a:r>
              <a:rPr lang="es-AR" sz="20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000" b="0" i="0" u="none" strike="noStrike" baseline="0" dirty="0" smtClean="0">
                <a:solidFill>
                  <a:srgbClr val="000000"/>
                </a:solidFill>
                <a:latin typeface="DejaVuSans"/>
              </a:rPr>
              <a:t>kilobytes por segundo (kbps) y se</a:t>
            </a:r>
            <a:r>
              <a:rPr lang="es-AR" sz="20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000" b="0" i="0" u="none" strike="noStrike" baseline="0" dirty="0" smtClean="0">
                <a:solidFill>
                  <a:srgbClr val="000000"/>
                </a:solidFill>
                <a:latin typeface="DejaVuSans"/>
              </a:rPr>
              <a:t>indica con un número al lado de un X,</a:t>
            </a:r>
            <a:r>
              <a:rPr lang="es-AR" sz="20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000" b="0" i="0" u="none" strike="noStrike" baseline="0" dirty="0" smtClean="0">
                <a:solidFill>
                  <a:srgbClr val="000000"/>
                </a:solidFill>
                <a:latin typeface="DejaVuSans"/>
              </a:rPr>
              <a:t>por ejemplo: 16X, 24X o 48X. Mientras</a:t>
            </a:r>
            <a:r>
              <a:rPr lang="es-AR" sz="20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000" b="0" i="0" u="none" strike="noStrike" baseline="0" dirty="0" smtClean="0">
                <a:solidFill>
                  <a:srgbClr val="000000"/>
                </a:solidFill>
                <a:latin typeface="DejaVuSans"/>
              </a:rPr>
              <a:t>más X, mayor velocidad.</a:t>
            </a:r>
            <a:endParaRPr lang="es-AR" dirty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19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465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566" y="65281"/>
            <a:ext cx="535576" cy="704018"/>
          </a:xfrm>
          <a:prstGeom prst="rect">
            <a:avLst/>
          </a:prstGeom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653142" y="510479"/>
            <a:ext cx="6753498" cy="517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 panose="02070603080606020203" pitchFamily="18" charset="0"/>
                <a:ea typeface="+mn-ea"/>
                <a:cs typeface="+mn-cs"/>
              </a:rPr>
              <a:t>Facultad de Ingeniería – UNLZ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0" y="897489"/>
            <a:ext cx="12192000" cy="0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499274"/>
            <a:ext cx="12192000" cy="3587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Programación de Computadoras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3320143" y="5028626"/>
            <a:ext cx="53405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4000" noProof="0" dirty="0" smtClean="0">
                <a:solidFill>
                  <a:srgbClr val="4472C4">
                    <a:lumMod val="50000"/>
                  </a:srgbClr>
                </a:solidFill>
                <a:latin typeface="LiberationSerif"/>
                <a:cs typeface="Arial" panose="020B0604020202020204" pitchFamily="34" charset="0"/>
              </a:rPr>
              <a:t>Componentes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4000" dirty="0">
                <a:solidFill>
                  <a:srgbClr val="4472C4">
                    <a:lumMod val="50000"/>
                  </a:srgbClr>
                </a:solidFill>
                <a:latin typeface="LiberationSerif"/>
                <a:cs typeface="Arial" panose="020B0604020202020204" pitchFamily="34" charset="0"/>
              </a:rPr>
              <a:t>d</a:t>
            </a:r>
            <a:r>
              <a:rPr lang="es-AR" sz="4000" noProof="0" dirty="0" smtClean="0">
                <a:solidFill>
                  <a:srgbClr val="4472C4">
                    <a:lumMod val="50000"/>
                  </a:srgbClr>
                </a:solidFill>
                <a:latin typeface="LiberationSerif"/>
                <a:cs typeface="Arial" panose="020B0604020202020204" pitchFamily="34" charset="0"/>
              </a:rPr>
              <a:t>e una </a:t>
            </a:r>
            <a:r>
              <a:rPr kumimoji="0" lang="es-AR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LiberationSerif"/>
                <a:ea typeface="+mn-ea"/>
                <a:cs typeface="Arial" panose="020B0604020202020204" pitchFamily="34" charset="0"/>
              </a:rPr>
              <a:t>Computadora</a:t>
            </a:r>
            <a:endParaRPr kumimoji="0" lang="es-AR" sz="40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LiberationSerif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149" y="1062358"/>
            <a:ext cx="4931636" cy="3819059"/>
          </a:xfrm>
          <a:prstGeom prst="rect">
            <a:avLst/>
          </a:prstGeo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7417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566" y="65281"/>
            <a:ext cx="535576" cy="704018"/>
          </a:xfrm>
          <a:prstGeom prst="rect">
            <a:avLst/>
          </a:prstGeom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653142" y="510479"/>
            <a:ext cx="6753498" cy="517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 panose="02070603080606020203" pitchFamily="18" charset="0"/>
                <a:ea typeface="+mn-ea"/>
                <a:cs typeface="+mn-cs"/>
              </a:rPr>
              <a:t>Facultad de Ingeniería – UNLZ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0" y="897489"/>
            <a:ext cx="12192000" cy="0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499274"/>
            <a:ext cx="12192000" cy="3587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Programación de Computadoras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265126" y="213225"/>
            <a:ext cx="472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s-AR" sz="2400" b="0" i="1" u="none" strike="noStrike" baseline="0" dirty="0" err="1" smtClean="0">
                <a:solidFill>
                  <a:srgbClr val="575F6D"/>
                </a:solidFill>
                <a:latin typeface="DejaVuSans"/>
              </a:rPr>
              <a:t>Blu</a:t>
            </a:r>
            <a:r>
              <a:rPr lang="es-AR" sz="2400" b="0" i="1" u="none" strike="noStrike" baseline="0" dirty="0" smtClean="0">
                <a:solidFill>
                  <a:srgbClr val="575F6D"/>
                </a:solidFill>
                <a:latin typeface="DejaVuSans"/>
              </a:rPr>
              <a:t> </a:t>
            </a:r>
            <a:r>
              <a:rPr lang="es-AR" sz="2400" b="0" i="1" u="none" strike="noStrike" baseline="0" dirty="0" err="1" smtClean="0">
                <a:solidFill>
                  <a:srgbClr val="575F6D"/>
                </a:solidFill>
                <a:latin typeface="DejaVuSans"/>
              </a:rPr>
              <a:t>Ray</a:t>
            </a:r>
            <a:endParaRPr kumimoji="0" lang="es-AR" sz="24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74320" y="1600104"/>
            <a:ext cx="680574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Es un formato de disco óptico de</a:t>
            </a:r>
            <a:r>
              <a:rPr lang="es-AR" sz="26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nueva generación de 12 cm de</a:t>
            </a:r>
            <a:r>
              <a:rPr lang="es-AR" sz="26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diámetro (igual que el CD y</a:t>
            </a:r>
            <a:r>
              <a:rPr lang="es-AR" sz="26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el DVD) para vídeo de alta</a:t>
            </a:r>
            <a:r>
              <a:rPr lang="es-AR" sz="26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definición y almacenamiento de</a:t>
            </a:r>
            <a:r>
              <a:rPr lang="es-AR" sz="26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datos de alta densidad. Su</a:t>
            </a:r>
            <a:r>
              <a:rPr lang="es-AR" sz="26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capacidad de almacenamiento</a:t>
            </a:r>
            <a:r>
              <a:rPr lang="es-AR" sz="26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actualmente llega a 50 GB a</a:t>
            </a:r>
            <a:r>
              <a:rPr lang="es-AR" sz="26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doble capa y a 25 GB a una</a:t>
            </a:r>
            <a:r>
              <a:rPr lang="es-AR" sz="26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capa.</a:t>
            </a:r>
            <a:r>
              <a:rPr lang="es-AR" sz="1500" b="0" i="0" u="none" strike="noStrike" baseline="0" dirty="0" smtClean="0">
                <a:solidFill>
                  <a:srgbClr val="000000"/>
                </a:solidFill>
                <a:latin typeface="DejaVuSans"/>
              </a:rPr>
              <a:t>2 </a:t>
            </a: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La consola de</a:t>
            </a:r>
            <a:r>
              <a:rPr lang="es-AR" sz="26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videojuegos PlayStation 3 puede</a:t>
            </a:r>
            <a:r>
              <a:rPr lang="es-AR" sz="26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leer discos de hasta doble capa.</a:t>
            </a:r>
            <a:endParaRPr lang="es-AR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0" y="1559084"/>
            <a:ext cx="3916680" cy="3916680"/>
          </a:xfrm>
          <a:prstGeom prst="rect">
            <a:avLst/>
          </a:prstGeom>
        </p:spPr>
      </p:pic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20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724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566" y="65281"/>
            <a:ext cx="535576" cy="704018"/>
          </a:xfrm>
          <a:prstGeom prst="rect">
            <a:avLst/>
          </a:prstGeom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653142" y="510479"/>
            <a:ext cx="6753498" cy="517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 panose="02070603080606020203" pitchFamily="18" charset="0"/>
                <a:ea typeface="+mn-ea"/>
                <a:cs typeface="+mn-cs"/>
              </a:rPr>
              <a:t>Facultad de Ingeniería – UNLZ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0" y="897489"/>
            <a:ext cx="12192000" cy="0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499274"/>
            <a:ext cx="12192000" cy="3587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Programación de Computadoras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436915" y="1748772"/>
            <a:ext cx="853875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Cuando adquirimos una unidad de CD ROM, la</a:t>
            </a:r>
            <a:r>
              <a:rPr lang="es-AR" sz="26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X significa la relación de velocidad que tiene</a:t>
            </a:r>
            <a:r>
              <a:rPr lang="es-AR" sz="26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con respecto a los lectores de </a:t>
            </a:r>
            <a:r>
              <a:rPr lang="es-AR" sz="2600" b="0" i="0" u="none" strike="noStrike" baseline="0" dirty="0" err="1" smtClean="0">
                <a:solidFill>
                  <a:srgbClr val="000000"/>
                </a:solidFill>
                <a:latin typeface="DejaVuSans"/>
              </a:rPr>
              <a:t>CDs</a:t>
            </a: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 de audio.</a:t>
            </a:r>
          </a:p>
          <a:p>
            <a:pPr>
              <a:buClr>
                <a:schemeClr val="accent2"/>
              </a:buClr>
            </a:pPr>
            <a:r>
              <a:rPr lang="es-AR" sz="26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</a:p>
          <a:p>
            <a:pPr marL="457200" indent="-4572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Por ejemplo, si tenemos una lectora 52X, esto</a:t>
            </a:r>
            <a:r>
              <a:rPr lang="es-AR" sz="26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significa que leerá los </a:t>
            </a:r>
            <a:r>
              <a:rPr lang="es-AR" sz="2600" b="0" i="0" u="none" strike="noStrike" baseline="0" dirty="0" err="1" smtClean="0">
                <a:solidFill>
                  <a:srgbClr val="000000"/>
                </a:solidFill>
                <a:latin typeface="DejaVuSans"/>
              </a:rPr>
              <a:t>CDs</a:t>
            </a: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 52 veces más</a:t>
            </a:r>
            <a:r>
              <a:rPr lang="es-AR" sz="26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rápido que lo que un minicomponente (por</a:t>
            </a:r>
            <a:r>
              <a:rPr lang="es-AR" sz="26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ejemplo) tarda en leer un CD de audio</a:t>
            </a:r>
            <a:endParaRPr lang="es-AR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21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791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877" y="1867989"/>
            <a:ext cx="4286607" cy="346165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566" y="65281"/>
            <a:ext cx="535576" cy="704018"/>
          </a:xfrm>
          <a:prstGeom prst="rect">
            <a:avLst/>
          </a:prstGeom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653142" y="510479"/>
            <a:ext cx="6753498" cy="517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 panose="02070603080606020203" pitchFamily="18" charset="0"/>
                <a:ea typeface="+mn-ea"/>
                <a:cs typeface="+mn-cs"/>
              </a:rPr>
              <a:t>Facultad de Ingeniería – UNLZ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0" y="897489"/>
            <a:ext cx="12192000" cy="0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499274"/>
            <a:ext cx="12192000" cy="3587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Programación de Computadoras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265126" y="213225"/>
            <a:ext cx="472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2400" i="1" dirty="0" smtClean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Placa de Video</a:t>
            </a:r>
            <a:endParaRPr kumimoji="0" lang="es-AR" sz="24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17566" y="1120088"/>
            <a:ext cx="809897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La tarjeta de video, (también llamada controlador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de video), es un componente electrónico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requerido para generar una señal de video que se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manda a una pantalla de video por medio de un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cable. La tarjeta de video se encuentra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normalmente en la placa de sistema de la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computadora o en una placa de expansión.</a:t>
            </a:r>
          </a:p>
          <a:p>
            <a:endParaRPr lang="es-AR" sz="2400" b="0" i="0" u="none" strike="noStrike" baseline="0" dirty="0" smtClean="0">
              <a:solidFill>
                <a:srgbClr val="000000"/>
              </a:solidFill>
              <a:latin typeface="DejaVu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AR" sz="2400" b="0" i="0" u="none" strike="noStrike" baseline="0" dirty="0" smtClean="0">
                <a:solidFill>
                  <a:srgbClr val="FF8737"/>
                </a:solidFill>
                <a:latin typeface="OpenSymbol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La tarjeta gráfica reúne toda la información que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debe visualizarse en pantalla y actúa como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interfaz entre el procesador y el monitor; la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información es enviada a éste por la placa luego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de haberla recibido a través del sistema de buses.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Actualmente las tarjetas gráficas de las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computadoras cuentan también un acelerador de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gráficos.</a:t>
            </a:r>
            <a:endParaRPr lang="es-AR" dirty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22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1619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566" y="65281"/>
            <a:ext cx="535576" cy="704018"/>
          </a:xfrm>
          <a:prstGeom prst="rect">
            <a:avLst/>
          </a:prstGeom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653142" y="510479"/>
            <a:ext cx="6753498" cy="517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 panose="02070603080606020203" pitchFamily="18" charset="0"/>
                <a:ea typeface="+mn-ea"/>
                <a:cs typeface="+mn-cs"/>
              </a:rPr>
              <a:t>Facultad de Ingeniería – UNLZ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0" y="897489"/>
            <a:ext cx="12192000" cy="0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499274"/>
            <a:ext cx="12192000" cy="3587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Programación de Computadoras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265126" y="213225"/>
            <a:ext cx="472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2400" i="1" dirty="0" smtClean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</a:t>
            </a:r>
            <a:endParaRPr kumimoji="0" lang="es-AR" sz="24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385354" y="1467030"/>
            <a:ext cx="7641771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AR" sz="2200" b="0" i="0" u="none" strike="noStrike" baseline="0" dirty="0" smtClean="0">
                <a:solidFill>
                  <a:srgbClr val="FF8737"/>
                </a:solidFill>
                <a:latin typeface="OpenSymbol"/>
              </a:rPr>
              <a:t> </a:t>
            </a:r>
            <a:r>
              <a:rPr lang="es-AR" sz="2200" b="0" i="0" u="none" strike="noStrike" baseline="0" dirty="0" smtClean="0">
                <a:solidFill>
                  <a:srgbClr val="000000"/>
                </a:solidFill>
                <a:latin typeface="DejaVuSans"/>
              </a:rPr>
              <a:t>Los monitores muestran tanto la</a:t>
            </a:r>
            <a:r>
              <a:rPr lang="es-AR" sz="22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200" b="0" i="0" u="none" strike="noStrike" baseline="0" dirty="0" smtClean="0">
                <a:solidFill>
                  <a:srgbClr val="000000"/>
                </a:solidFill>
                <a:latin typeface="DejaVuSans"/>
              </a:rPr>
              <a:t>información que aportamos, como la que</a:t>
            </a:r>
            <a:r>
              <a:rPr lang="es-AR" sz="22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200" b="0" i="0" u="none" strike="noStrike" baseline="0" dirty="0" smtClean="0">
                <a:solidFill>
                  <a:srgbClr val="000000"/>
                </a:solidFill>
                <a:latin typeface="DejaVuSans"/>
              </a:rPr>
              <a:t>la computadora nos comunica.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AR" sz="2200" b="0" i="0" u="none" strike="noStrike" baseline="0" dirty="0" smtClean="0">
              <a:solidFill>
                <a:srgbClr val="000000"/>
              </a:solidFill>
              <a:latin typeface="DejaVuSans"/>
            </a:endParaRPr>
          </a:p>
          <a:p>
            <a:endParaRPr lang="es-AR" sz="2200" b="0" i="0" u="none" strike="noStrike" baseline="0" dirty="0" smtClean="0">
              <a:solidFill>
                <a:srgbClr val="000000"/>
              </a:solidFill>
              <a:latin typeface="DejaVu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AR" sz="2200" b="0" i="0" u="none" strike="noStrike" baseline="0" dirty="0" smtClean="0">
                <a:solidFill>
                  <a:srgbClr val="FF8737"/>
                </a:solidFill>
                <a:latin typeface="OpenSymbol"/>
              </a:rPr>
              <a:t> </a:t>
            </a:r>
            <a:r>
              <a:rPr lang="es-AR" sz="2200" b="0" i="0" u="none" strike="noStrike" baseline="0" dirty="0" smtClean="0">
                <a:solidFill>
                  <a:srgbClr val="000000"/>
                </a:solidFill>
                <a:latin typeface="DejaVuSans"/>
              </a:rPr>
              <a:t>Los actuales monitores de pantalla plana</a:t>
            </a:r>
            <a:r>
              <a:rPr lang="es-AR" sz="22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200" b="0" i="0" u="none" strike="noStrike" baseline="0" dirty="0" smtClean="0">
                <a:solidFill>
                  <a:srgbClr val="000000"/>
                </a:solidFill>
                <a:latin typeface="DejaVuSans"/>
              </a:rPr>
              <a:t>como de pantalla LCD (</a:t>
            </a:r>
            <a:r>
              <a:rPr lang="es-AR" sz="2200" b="0" i="0" u="none" strike="noStrike" baseline="0" dirty="0" err="1" smtClean="0">
                <a:solidFill>
                  <a:srgbClr val="000000"/>
                </a:solidFill>
                <a:latin typeface="DejaVuSans"/>
              </a:rPr>
              <a:t>Liquid</a:t>
            </a:r>
            <a:r>
              <a:rPr lang="es-AR" sz="2200" b="0" i="0" u="none" strike="noStrike" baseline="0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200" b="0" i="0" u="none" strike="noStrike" baseline="0" dirty="0" err="1" smtClean="0">
                <a:solidFill>
                  <a:srgbClr val="000000"/>
                </a:solidFill>
                <a:latin typeface="DejaVuSans"/>
              </a:rPr>
              <a:t>Crystal</a:t>
            </a:r>
            <a:r>
              <a:rPr lang="es-AR" sz="2200" dirty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200" b="0" i="0" u="none" strike="noStrike" baseline="0" dirty="0" err="1" smtClean="0">
                <a:solidFill>
                  <a:srgbClr val="000000"/>
                </a:solidFill>
                <a:latin typeface="DejaVuSans"/>
              </a:rPr>
              <a:t>Display</a:t>
            </a:r>
            <a:r>
              <a:rPr lang="es-AR" sz="2200" b="0" i="0" u="none" strike="noStrike" baseline="0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200" b="0" i="0" u="none" strike="noStrike" baseline="0" dirty="0" err="1" smtClean="0">
                <a:solidFill>
                  <a:srgbClr val="000000"/>
                </a:solidFill>
                <a:latin typeface="DejaVuSans"/>
              </a:rPr>
              <a:t>ó</a:t>
            </a:r>
            <a:r>
              <a:rPr lang="es-AR" sz="2200" b="0" i="0" u="none" strike="noStrike" baseline="0" dirty="0" smtClean="0">
                <a:solidFill>
                  <a:srgbClr val="000000"/>
                </a:solidFill>
                <a:latin typeface="DejaVuSans"/>
              </a:rPr>
              <a:t> TFT) proveen calidad</a:t>
            </a:r>
            <a:r>
              <a:rPr lang="es-AR" sz="22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200" b="0" i="0" u="none" strike="noStrike" baseline="0" dirty="0" smtClean="0">
                <a:solidFill>
                  <a:srgbClr val="000000"/>
                </a:solidFill>
                <a:latin typeface="DejaVuSans"/>
              </a:rPr>
              <a:t>excepcional a precios muy accesibles.</a:t>
            </a:r>
            <a:r>
              <a:rPr lang="es-AR" sz="22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200" b="0" i="0" u="none" strike="noStrike" baseline="0" dirty="0" smtClean="0">
                <a:solidFill>
                  <a:srgbClr val="000000"/>
                </a:solidFill>
                <a:latin typeface="DejaVuSans"/>
              </a:rPr>
              <a:t>Con un perfil muy esbelto y una base</a:t>
            </a:r>
            <a:r>
              <a:rPr lang="es-AR" sz="22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200" b="0" i="0" u="none" strike="noStrike" baseline="0" dirty="0" smtClean="0">
                <a:solidFill>
                  <a:srgbClr val="000000"/>
                </a:solidFill>
                <a:latin typeface="DejaVuSans"/>
              </a:rPr>
              <a:t>ergonómica para ajustar su inclinación,</a:t>
            </a:r>
            <a:r>
              <a:rPr lang="es-AR" sz="22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200" b="0" i="0" u="none" strike="noStrike" baseline="0" dirty="0" smtClean="0">
                <a:solidFill>
                  <a:srgbClr val="000000"/>
                </a:solidFill>
                <a:latin typeface="DejaVuSans"/>
              </a:rPr>
              <a:t>los monitores LCD están diseñados para</a:t>
            </a:r>
            <a:r>
              <a:rPr lang="es-AR" sz="22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200" b="0" i="0" u="none" strike="noStrike" baseline="0" dirty="0" smtClean="0">
                <a:solidFill>
                  <a:srgbClr val="000000"/>
                </a:solidFill>
                <a:latin typeface="DejaVuSans"/>
              </a:rPr>
              <a:t>ahorrar espacio de manera que tengas</a:t>
            </a:r>
            <a:r>
              <a:rPr lang="es-AR" sz="22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200" b="0" i="0" u="none" strike="noStrike" baseline="0" dirty="0" smtClean="0">
                <a:solidFill>
                  <a:srgbClr val="000000"/>
                </a:solidFill>
                <a:latin typeface="DejaVuSans"/>
              </a:rPr>
              <a:t>una mayor superficie en tu escritorio</a:t>
            </a:r>
            <a:r>
              <a:rPr lang="es-AR" sz="22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200" b="0" i="0" u="none" strike="noStrike" baseline="0" dirty="0" smtClean="0">
                <a:solidFill>
                  <a:srgbClr val="000000"/>
                </a:solidFill>
                <a:latin typeface="DejaVuSans"/>
              </a:rPr>
              <a:t>para trabajar con comodidad.</a:t>
            </a:r>
            <a:endParaRPr lang="es-AR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718" y="1120089"/>
            <a:ext cx="2558164" cy="24848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182" y="3710390"/>
            <a:ext cx="2719700" cy="2719700"/>
          </a:xfrm>
          <a:prstGeom prst="rect">
            <a:avLst/>
          </a:prstGeom>
        </p:spPr>
      </p:pic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23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2650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032" y="972144"/>
            <a:ext cx="4870765" cy="350893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566" y="65281"/>
            <a:ext cx="535576" cy="704018"/>
          </a:xfrm>
          <a:prstGeom prst="rect">
            <a:avLst/>
          </a:prstGeom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653142" y="510479"/>
            <a:ext cx="6753498" cy="517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 panose="02070603080606020203" pitchFamily="18" charset="0"/>
                <a:ea typeface="+mn-ea"/>
                <a:cs typeface="+mn-cs"/>
              </a:rPr>
              <a:t>Facultad de Ingeniería – UNLZ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0" y="897489"/>
            <a:ext cx="12192000" cy="0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499274"/>
            <a:ext cx="12192000" cy="3587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Programación de Computadoras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265126" y="213225"/>
            <a:ext cx="472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2400" i="1" dirty="0" smtClean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</a:t>
            </a:r>
            <a:endParaRPr kumimoji="0" lang="es-AR" sz="24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65612" y="4006284"/>
            <a:ext cx="11798185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AR" sz="2600" b="0" i="0" u="none" strike="noStrike" baseline="0" dirty="0" smtClean="0">
                <a:solidFill>
                  <a:srgbClr val="002060"/>
                </a:solidFill>
                <a:latin typeface="DejaVuSans"/>
              </a:rPr>
              <a:t> Resolución del monitor</a:t>
            </a: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: Un pixel es la unidad</a:t>
            </a:r>
            <a:r>
              <a:rPr lang="es-AR" sz="26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</a:p>
          <a:p>
            <a:pPr>
              <a:buClr>
                <a:schemeClr val="accent2"/>
              </a:buClr>
            </a:pPr>
            <a:r>
              <a:rPr lang="es-AR" sz="2600" dirty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600" dirty="0" smtClean="0">
                <a:solidFill>
                  <a:srgbClr val="000000"/>
                </a:solidFill>
                <a:latin typeface="DejaVuSans"/>
              </a:rPr>
              <a:t>     </a:t>
            </a: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mínima de información gráfica que se puede</a:t>
            </a:r>
            <a:r>
              <a:rPr lang="es-AR" sz="26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mostrar en pantalla.</a:t>
            </a:r>
            <a:r>
              <a:rPr lang="es-AR" sz="2600" b="0" i="0" u="none" strike="noStrike" dirty="0" smtClean="0">
                <a:solidFill>
                  <a:srgbClr val="000000"/>
                </a:solidFill>
                <a:latin typeface="DejaVuSans"/>
              </a:rPr>
              <a:t>  </a:t>
            </a:r>
          </a:p>
          <a:p>
            <a:pPr lvl="1">
              <a:buClr>
                <a:schemeClr val="accent2"/>
              </a:buClr>
            </a:pP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 Cuantos más </a:t>
            </a:r>
            <a:r>
              <a:rPr lang="es-AR" sz="2600" b="0" i="0" u="none" strike="noStrike" baseline="0" dirty="0" err="1" smtClean="0">
                <a:solidFill>
                  <a:srgbClr val="000000"/>
                </a:solidFill>
                <a:latin typeface="DejaVuSans"/>
              </a:rPr>
              <a:t>pixels</a:t>
            </a:r>
            <a:r>
              <a:rPr lang="es-AR" sz="2600" dirty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pueda mostrar el monitor de más resolución</a:t>
            </a:r>
            <a:r>
              <a:rPr lang="es-AR" sz="2600" b="0" i="0" u="none" strike="noStrike" dirty="0" smtClean="0">
                <a:solidFill>
                  <a:srgbClr val="000000"/>
                </a:solidFill>
                <a:latin typeface="DejaVuSans"/>
              </a:rPr>
              <a:t>          </a:t>
            </a: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dispondremos, en otras palabras más</a:t>
            </a:r>
            <a:r>
              <a:rPr lang="es-AR" sz="26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elementos nos cabrán en ella. </a:t>
            </a:r>
          </a:p>
          <a:p>
            <a:pPr lvl="1">
              <a:buClr>
                <a:schemeClr val="accent2"/>
              </a:buClr>
            </a:pP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Entonces, la</a:t>
            </a:r>
            <a:r>
              <a:rPr lang="es-AR" sz="26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resolución de pantalla se</a:t>
            </a:r>
            <a:r>
              <a:rPr lang="es-AR" sz="26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denomina a la</a:t>
            </a:r>
            <a:r>
              <a:rPr lang="es-AR" sz="26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cantidad de </a:t>
            </a:r>
            <a:r>
              <a:rPr lang="es-AR" sz="2600" b="0" i="0" u="none" strike="noStrike" baseline="0" dirty="0" err="1" smtClean="0">
                <a:solidFill>
                  <a:srgbClr val="000000"/>
                </a:solidFill>
                <a:latin typeface="DejaVuSans"/>
              </a:rPr>
              <a:t>pixels</a:t>
            </a: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 que se pueden</a:t>
            </a:r>
            <a:r>
              <a:rPr lang="es-AR" sz="26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ubicar en un</a:t>
            </a:r>
            <a:r>
              <a:rPr lang="es-AR" sz="26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600" b="0" i="0" u="none" strike="noStrike" baseline="0" dirty="0" smtClean="0">
                <a:solidFill>
                  <a:srgbClr val="000000"/>
                </a:solidFill>
                <a:latin typeface="DejaVuSans"/>
              </a:rPr>
              <a:t>determinado modo de pantalla</a:t>
            </a:r>
            <a:endParaRPr lang="es-AR" dirty="0"/>
          </a:p>
        </p:txBody>
      </p:sp>
      <p:sp>
        <p:nvSpPr>
          <p:cNvPr id="7" name="Rectángulo 6"/>
          <p:cNvSpPr/>
          <p:nvPr/>
        </p:nvSpPr>
        <p:spPr>
          <a:xfrm>
            <a:off x="265612" y="1112358"/>
            <a:ext cx="692742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Clr>
                <a:srgbClr val="ED7D31"/>
              </a:buClr>
              <a:buFont typeface="Wingdings" panose="05000000000000000000" pitchFamily="2" charset="2"/>
              <a:buChar char="Ø"/>
            </a:pPr>
            <a:r>
              <a:rPr lang="es-AR" sz="2600" dirty="0">
                <a:solidFill>
                  <a:srgbClr val="002060"/>
                </a:solidFill>
                <a:latin typeface="DejaVuSans"/>
              </a:rPr>
              <a:t>Tamaño del monitor</a:t>
            </a:r>
            <a:r>
              <a:rPr lang="es-AR" sz="2600" dirty="0">
                <a:solidFill>
                  <a:srgbClr val="000000"/>
                </a:solidFill>
                <a:latin typeface="DejaVuSans"/>
              </a:rPr>
              <a:t>: La medida de la </a:t>
            </a:r>
            <a:r>
              <a:rPr lang="es-AR" sz="2600" dirty="0" smtClean="0">
                <a:solidFill>
                  <a:srgbClr val="000000"/>
                </a:solidFill>
                <a:latin typeface="DejaVuSans"/>
              </a:rPr>
              <a:t>diagonal </a:t>
            </a:r>
            <a:r>
              <a:rPr lang="es-AR" sz="2600" dirty="0">
                <a:solidFill>
                  <a:srgbClr val="000000"/>
                </a:solidFill>
                <a:latin typeface="DejaVuSans"/>
              </a:rPr>
              <a:t>de la pantalla es la que se </a:t>
            </a:r>
            <a:r>
              <a:rPr lang="es-AR" sz="2600" dirty="0" smtClean="0">
                <a:solidFill>
                  <a:srgbClr val="000000"/>
                </a:solidFill>
                <a:latin typeface="DejaVuSans"/>
              </a:rPr>
              <a:t>mide </a:t>
            </a:r>
            <a:r>
              <a:rPr lang="es-AR" sz="2600" dirty="0">
                <a:solidFill>
                  <a:srgbClr val="000000"/>
                </a:solidFill>
                <a:latin typeface="DejaVuSans"/>
              </a:rPr>
              <a:t>en pulgadas. Podemos tener monitores </a:t>
            </a:r>
            <a:r>
              <a:rPr lang="es-AR" sz="2600" dirty="0" smtClean="0">
                <a:solidFill>
                  <a:srgbClr val="000000"/>
                </a:solidFill>
                <a:latin typeface="DejaVuSans"/>
              </a:rPr>
              <a:t>de </a:t>
            </a:r>
            <a:r>
              <a:rPr lang="es-AR" sz="2600" dirty="0">
                <a:solidFill>
                  <a:srgbClr val="000000"/>
                </a:solidFill>
                <a:latin typeface="DejaVuSans"/>
              </a:rPr>
              <a:t>14, 15, 17, 19, 20 y 21 </a:t>
            </a:r>
            <a:r>
              <a:rPr lang="es-AR" sz="2600" dirty="0" err="1">
                <a:solidFill>
                  <a:srgbClr val="000000"/>
                </a:solidFill>
                <a:latin typeface="DejaVuSans"/>
              </a:rPr>
              <a:t>ó</a:t>
            </a:r>
            <a:r>
              <a:rPr lang="es-AR" sz="2600" dirty="0">
                <a:solidFill>
                  <a:srgbClr val="000000"/>
                </a:solidFill>
                <a:latin typeface="DejaVuSans"/>
              </a:rPr>
              <a:t> más pulgadas.</a:t>
            </a:r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24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3649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566" y="65281"/>
            <a:ext cx="535576" cy="704018"/>
          </a:xfrm>
          <a:prstGeom prst="rect">
            <a:avLst/>
          </a:prstGeom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653142" y="510479"/>
            <a:ext cx="6753498" cy="517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 panose="02070603080606020203" pitchFamily="18" charset="0"/>
                <a:ea typeface="+mn-ea"/>
                <a:cs typeface="+mn-cs"/>
              </a:rPr>
              <a:t>Facultad de Ingeniería – UNLZ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0" y="897489"/>
            <a:ext cx="12192000" cy="0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499274"/>
            <a:ext cx="12192000" cy="3587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Programación de Computadoras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265126" y="213225"/>
            <a:ext cx="472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2400" i="1" dirty="0" smtClean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Teclado</a:t>
            </a:r>
            <a:endParaRPr kumimoji="0" lang="es-AR" sz="24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502" y="972144"/>
            <a:ext cx="9213972" cy="5510205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25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6955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566" y="65281"/>
            <a:ext cx="535576" cy="704018"/>
          </a:xfrm>
          <a:prstGeom prst="rect">
            <a:avLst/>
          </a:prstGeom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653142" y="510479"/>
            <a:ext cx="6753498" cy="517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 panose="02070603080606020203" pitchFamily="18" charset="0"/>
                <a:ea typeface="+mn-ea"/>
                <a:cs typeface="+mn-cs"/>
              </a:rPr>
              <a:t>Facultad de Ingeniería – UNLZ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0" y="897489"/>
            <a:ext cx="12192000" cy="0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499274"/>
            <a:ext cx="12192000" cy="3587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Programación de Computadoras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265126" y="213225"/>
            <a:ext cx="472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2400" i="1" dirty="0" smtClean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Periféricos</a:t>
            </a:r>
            <a:endParaRPr kumimoji="0" lang="es-AR" sz="24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53142" y="1477656"/>
            <a:ext cx="350084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s-AR" sz="2400" b="0" i="0" u="none" strike="noStrike" baseline="0" dirty="0" smtClean="0">
                <a:solidFill>
                  <a:srgbClr val="FF8737"/>
                </a:solidFill>
                <a:latin typeface="OpenSymbol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A las partes que se conectan con la computadora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por fuera se las llama periféricos.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s-AR" sz="2400" b="0" i="0" u="none" strike="noStrike" baseline="0" dirty="0" smtClean="0">
              <a:solidFill>
                <a:srgbClr val="000000"/>
              </a:solidFill>
              <a:latin typeface="DejaVuSans"/>
            </a:endParaRP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Un periférico es un aparato auxiliar e</a:t>
            </a:r>
            <a:r>
              <a:rPr lang="es-AR" sz="2400" b="0" i="0" u="none" strike="noStrike" dirty="0" smtClean="0">
                <a:solidFill>
                  <a:srgbClr val="000000"/>
                </a:solidFill>
                <a:latin typeface="DejaVuSans"/>
              </a:rPr>
              <a:t> </a:t>
            </a:r>
            <a:r>
              <a:rPr lang="es-AR" sz="2400" b="0" i="0" u="none" strike="noStrike" baseline="0" dirty="0" smtClean="0">
                <a:solidFill>
                  <a:srgbClr val="000000"/>
                </a:solidFill>
                <a:latin typeface="DejaVuSans"/>
              </a:rPr>
              <a:t>independiente instalado a la computadora.</a:t>
            </a:r>
            <a:endParaRPr lang="es-AR" dirty="0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940" y="972144"/>
            <a:ext cx="7369507" cy="5527130"/>
          </a:xfrm>
          <a:prstGeom prst="rect">
            <a:avLst/>
          </a:prstGeo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26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3146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17411" y="5570509"/>
            <a:ext cx="9144000" cy="1035277"/>
          </a:xfrm>
        </p:spPr>
        <p:txBody>
          <a:bodyPr>
            <a:normAutofit/>
          </a:bodyPr>
          <a:lstStyle/>
          <a:p>
            <a:r>
              <a:rPr lang="es-AR" sz="2800" dirty="0" smtClean="0">
                <a:latin typeface="Bodoni MT" panose="02070603080606020203" pitchFamily="18" charset="0"/>
              </a:rPr>
              <a:t>Universidad  Nacional de Lomas de </a:t>
            </a:r>
            <a:r>
              <a:rPr lang="es-AR" sz="2800" dirty="0">
                <a:latin typeface="Bodoni MT" panose="02070603080606020203" pitchFamily="18" charset="0"/>
              </a:rPr>
              <a:t>Z</a:t>
            </a:r>
            <a:r>
              <a:rPr lang="es-AR" sz="2800" dirty="0" smtClean="0">
                <a:latin typeface="Bodoni MT" panose="02070603080606020203" pitchFamily="18" charset="0"/>
              </a:rPr>
              <a:t>amora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694" y="650128"/>
            <a:ext cx="3445783" cy="4529501"/>
          </a:xfrm>
          <a:prstGeom prst="rect">
            <a:avLst/>
          </a:prstGeom>
        </p:spPr>
      </p:pic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27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4662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566" y="65281"/>
            <a:ext cx="535576" cy="704018"/>
          </a:xfrm>
          <a:prstGeom prst="rect">
            <a:avLst/>
          </a:prstGeom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653142" y="510479"/>
            <a:ext cx="6753498" cy="517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 panose="02070603080606020203" pitchFamily="18" charset="0"/>
                <a:ea typeface="+mn-ea"/>
                <a:cs typeface="+mn-cs"/>
              </a:rPr>
              <a:t>Facultad de Ingeniería – UNLZ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0" y="897489"/>
            <a:ext cx="12192000" cy="0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499274"/>
            <a:ext cx="12192000" cy="3587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Programación de Computadoras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265126" y="213225"/>
            <a:ext cx="472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Introducción</a:t>
            </a:r>
            <a:endParaRPr kumimoji="0" lang="es-AR" sz="24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136467" y="1245242"/>
            <a:ext cx="109858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dirty="0" smtClean="0">
                <a:solidFill>
                  <a:srgbClr val="002060"/>
                </a:solidFill>
                <a:latin typeface="LiberationSerif"/>
              </a:rPr>
              <a:t>Hardware</a:t>
            </a:r>
            <a:endParaRPr lang="es-AR" sz="2800" dirty="0">
              <a:solidFill>
                <a:srgbClr val="002060"/>
              </a:solidFill>
              <a:latin typeface="LiberationSerif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136467" y="1991062"/>
            <a:ext cx="1001921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latin typeface="LiberationSerif"/>
              </a:rPr>
              <a:t>El término </a:t>
            </a:r>
            <a:r>
              <a:rPr lang="es-AR" sz="2400" b="1" dirty="0">
                <a:latin typeface="LiberationSerif"/>
              </a:rPr>
              <a:t>hardware</a:t>
            </a:r>
            <a:r>
              <a:rPr lang="es-AR" sz="2400" dirty="0">
                <a:latin typeface="LiberationSerif"/>
              </a:rPr>
              <a:t>, en inglés, </a:t>
            </a:r>
            <a:r>
              <a:rPr lang="es-AR" sz="2400" dirty="0" smtClean="0">
                <a:latin typeface="LiberationSerif"/>
              </a:rPr>
              <a:t>significa </a:t>
            </a:r>
            <a:r>
              <a:rPr lang="es-AR" sz="2400" dirty="0">
                <a:latin typeface="LiberationSerif"/>
              </a:rPr>
              <a:t>literalmente </a:t>
            </a:r>
            <a:r>
              <a:rPr lang="es-AR" sz="2400" b="1" dirty="0">
                <a:latin typeface="LiberationSerif"/>
              </a:rPr>
              <a:t>ferretería</a:t>
            </a:r>
            <a:r>
              <a:rPr lang="es-AR" sz="2400" dirty="0" smtClean="0">
                <a:latin typeface="LiberationSerif"/>
              </a:rPr>
              <a:t>.</a:t>
            </a:r>
          </a:p>
          <a:p>
            <a:r>
              <a:rPr lang="es-AR" sz="2400" dirty="0" smtClean="0">
                <a:latin typeface="LiberationSerif"/>
              </a:rPr>
              <a:t> </a:t>
            </a:r>
          </a:p>
          <a:p>
            <a:r>
              <a:rPr lang="es-AR" sz="2400" dirty="0" smtClean="0">
                <a:latin typeface="LiberationSerif"/>
              </a:rPr>
              <a:t>En computación </a:t>
            </a:r>
            <a:r>
              <a:rPr lang="es-AR" sz="2400" dirty="0">
                <a:latin typeface="LiberationSerif"/>
              </a:rPr>
              <a:t>se lo utiliza para denominar al </a:t>
            </a:r>
            <a:r>
              <a:rPr lang="es-AR" sz="2400" b="1" dirty="0">
                <a:latin typeface="LiberationSerif"/>
              </a:rPr>
              <a:t>soporte físico </a:t>
            </a:r>
            <a:r>
              <a:rPr lang="es-AR" sz="2400" dirty="0">
                <a:latin typeface="LiberationSerif"/>
              </a:rPr>
              <a:t>o al </a:t>
            </a:r>
            <a:r>
              <a:rPr lang="es-AR" sz="2400" dirty="0" smtClean="0">
                <a:latin typeface="LiberationSerif"/>
              </a:rPr>
              <a:t>conjunto de </a:t>
            </a:r>
            <a:r>
              <a:rPr lang="es-AR" sz="2400" dirty="0">
                <a:latin typeface="LiberationSerif"/>
              </a:rPr>
              <a:t>elementos tangibles, integrados por los dispositivos eléctricos, </a:t>
            </a:r>
            <a:r>
              <a:rPr lang="es-AR" sz="2400" dirty="0" smtClean="0">
                <a:latin typeface="LiberationSerif"/>
              </a:rPr>
              <a:t>cables, periféricos </a:t>
            </a:r>
            <a:r>
              <a:rPr lang="es-AR" sz="2400" dirty="0">
                <a:latin typeface="LiberationSerif"/>
              </a:rPr>
              <a:t>y cualquier elemento físico conectado al equipo</a:t>
            </a:r>
            <a:r>
              <a:rPr lang="es-AR" sz="2400" dirty="0" smtClean="0">
                <a:latin typeface="LiberationSerif"/>
              </a:rPr>
              <a:t>.</a:t>
            </a:r>
          </a:p>
          <a:p>
            <a:endParaRPr lang="es-AR" sz="2400" dirty="0">
              <a:latin typeface="LiberationSerif"/>
            </a:endParaRPr>
          </a:p>
          <a:p>
            <a:r>
              <a:rPr lang="es-AR" sz="2400" dirty="0">
                <a:latin typeface="LiberationSerif"/>
              </a:rPr>
              <a:t>La </a:t>
            </a:r>
            <a:r>
              <a:rPr lang="es-AR" sz="2400" dirty="0">
                <a:latin typeface="LiberationSerif"/>
                <a:hlinkClick r:id="rId3" tooltip="Real Academia Española"/>
              </a:rPr>
              <a:t>Real Academia Española</a:t>
            </a:r>
            <a:r>
              <a:rPr lang="es-AR" sz="2400" dirty="0">
                <a:latin typeface="LiberationSerif"/>
              </a:rPr>
              <a:t> lo define </a:t>
            </a:r>
            <a:r>
              <a:rPr lang="es-AR" sz="2400" dirty="0" smtClean="0">
                <a:latin typeface="LiberationSerif"/>
              </a:rPr>
              <a:t>como:</a:t>
            </a:r>
          </a:p>
          <a:p>
            <a:endParaRPr lang="es-AR" sz="2400" dirty="0" smtClean="0">
              <a:latin typeface="LiberationSerif"/>
            </a:endParaRPr>
          </a:p>
          <a:p>
            <a:r>
              <a:rPr lang="es-AR" sz="2400" dirty="0" smtClean="0">
                <a:latin typeface="LiberationSerif"/>
              </a:rPr>
              <a:t>«</a:t>
            </a:r>
            <a:r>
              <a:rPr lang="es-AR" sz="2400" dirty="0">
                <a:latin typeface="LiberationSerif"/>
              </a:rPr>
              <a:t>Conjunto de los componentes que integran la parte material de una computadora»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9811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566" y="65281"/>
            <a:ext cx="535576" cy="704018"/>
          </a:xfrm>
          <a:prstGeom prst="rect">
            <a:avLst/>
          </a:prstGeom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653142" y="510479"/>
            <a:ext cx="6753498" cy="517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 panose="02070603080606020203" pitchFamily="18" charset="0"/>
                <a:ea typeface="+mn-ea"/>
                <a:cs typeface="+mn-cs"/>
              </a:rPr>
              <a:t>Facultad de Ingeniería – UNLZ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0" y="897489"/>
            <a:ext cx="12192000" cy="0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499274"/>
            <a:ext cx="12192000" cy="3587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Programación de Computadoras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265126" y="213225"/>
            <a:ext cx="472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Introducción</a:t>
            </a:r>
            <a:endParaRPr kumimoji="0" lang="es-AR" sz="24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653142" y="1382124"/>
            <a:ext cx="109858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dirty="0" smtClean="0">
                <a:solidFill>
                  <a:srgbClr val="002060"/>
                </a:solidFill>
                <a:latin typeface="LiberationSerif"/>
              </a:rPr>
              <a:t>Sistema Informático</a:t>
            </a:r>
            <a:endParaRPr lang="es-AR" sz="2800" dirty="0">
              <a:solidFill>
                <a:srgbClr val="002060"/>
              </a:solidFill>
              <a:latin typeface="LiberationSerif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894420" y="2259350"/>
            <a:ext cx="100192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rgbClr val="222222"/>
                </a:solidFill>
                <a:latin typeface="Arial" panose="020B0604020202020204" pitchFamily="34" charset="0"/>
              </a:rPr>
              <a:t>Un sistema informático se compone de una </a:t>
            </a:r>
            <a:r>
              <a:rPr lang="es-AR" sz="2400" dirty="0">
                <a:solidFill>
                  <a:srgbClr val="0B0080"/>
                </a:solidFill>
                <a:latin typeface="Arial" panose="020B0604020202020204" pitchFamily="34" charset="0"/>
                <a:hlinkClick r:id="rId3" tooltip="Unidad central de procesamiento"/>
              </a:rPr>
              <a:t>unidad central de procesamiento</a:t>
            </a:r>
            <a:r>
              <a:rPr lang="es-AR" sz="2400" dirty="0">
                <a:solidFill>
                  <a:srgbClr val="222222"/>
                </a:solidFill>
                <a:latin typeface="Arial" panose="020B0604020202020204" pitchFamily="34" charset="0"/>
              </a:rPr>
              <a:t> (UCP o </a:t>
            </a:r>
            <a:r>
              <a:rPr lang="es-AR" sz="2400" dirty="0">
                <a:solidFill>
                  <a:srgbClr val="0B0080"/>
                </a:solidFill>
                <a:latin typeface="Arial" panose="020B0604020202020204" pitchFamily="34" charset="0"/>
                <a:hlinkClick r:id="rId4" tooltip="Central Processing Unit"/>
              </a:rPr>
              <a:t>CPU</a:t>
            </a:r>
            <a:r>
              <a:rPr lang="es-AR" sz="2400" dirty="0">
                <a:solidFill>
                  <a:srgbClr val="222222"/>
                </a:solidFill>
                <a:latin typeface="Arial" panose="020B0604020202020204" pitchFamily="34" charset="0"/>
              </a:rPr>
              <a:t>), encargada de procesar los </a:t>
            </a:r>
            <a:r>
              <a:rPr lang="es-AR" sz="2400" dirty="0" smtClean="0">
                <a:solidFill>
                  <a:srgbClr val="222222"/>
                </a:solidFill>
                <a:latin typeface="Arial" panose="020B0604020202020204" pitchFamily="34" charset="0"/>
              </a:rPr>
              <a:t>datos</a:t>
            </a:r>
            <a:r>
              <a:rPr lang="es-AR" sz="24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s-AR" sz="2400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endParaRPr lang="es-AR" sz="2400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rgbClr val="222222"/>
                </a:solidFill>
                <a:latin typeface="Arial" panose="020B0604020202020204" pitchFamily="34" charset="0"/>
              </a:rPr>
              <a:t>U</a:t>
            </a:r>
            <a:r>
              <a:rPr lang="es-AR" sz="2400" dirty="0" smtClean="0">
                <a:solidFill>
                  <a:srgbClr val="222222"/>
                </a:solidFill>
                <a:latin typeface="Arial" panose="020B0604020202020204" pitchFamily="34" charset="0"/>
              </a:rPr>
              <a:t>no </a:t>
            </a:r>
            <a:r>
              <a:rPr lang="es-AR" sz="2400" dirty="0">
                <a:solidFill>
                  <a:srgbClr val="222222"/>
                </a:solidFill>
                <a:latin typeface="Arial" panose="020B0604020202020204" pitchFamily="34" charset="0"/>
              </a:rPr>
              <a:t>o varios </a:t>
            </a:r>
            <a:r>
              <a:rPr lang="es-AR" sz="2400" dirty="0">
                <a:solidFill>
                  <a:srgbClr val="0B0080"/>
                </a:solidFill>
                <a:latin typeface="Arial" panose="020B0604020202020204" pitchFamily="34" charset="0"/>
                <a:hlinkClick r:id="rId5" tooltip="Periférico (informática)"/>
              </a:rPr>
              <a:t>periféricos</a:t>
            </a:r>
            <a:r>
              <a:rPr lang="es-AR" sz="2400" dirty="0">
                <a:solidFill>
                  <a:srgbClr val="222222"/>
                </a:solidFill>
                <a:latin typeface="Arial" panose="020B0604020202020204" pitchFamily="34" charset="0"/>
              </a:rPr>
              <a:t> de entrada, los que permiten el ingreso de la información </a:t>
            </a:r>
          </a:p>
          <a:p>
            <a:endParaRPr lang="es-AR" sz="2400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rgbClr val="222222"/>
                </a:solidFill>
                <a:latin typeface="Arial" panose="020B0604020202020204" pitchFamily="34" charset="0"/>
              </a:rPr>
              <a:t>U</a:t>
            </a:r>
            <a:r>
              <a:rPr lang="es-AR" sz="2400" dirty="0" smtClean="0">
                <a:solidFill>
                  <a:srgbClr val="222222"/>
                </a:solidFill>
                <a:latin typeface="Arial" panose="020B0604020202020204" pitchFamily="34" charset="0"/>
              </a:rPr>
              <a:t>no </a:t>
            </a:r>
            <a:r>
              <a:rPr lang="es-AR" sz="2400" dirty="0">
                <a:solidFill>
                  <a:srgbClr val="222222"/>
                </a:solidFill>
                <a:latin typeface="Arial" panose="020B0604020202020204" pitchFamily="34" charset="0"/>
              </a:rPr>
              <a:t>o varios periféricos de salida, que posibilitan dar salida (normalmente en forma </a:t>
            </a:r>
            <a:r>
              <a:rPr lang="es-AR" sz="2400" dirty="0">
                <a:solidFill>
                  <a:srgbClr val="0B0080"/>
                </a:solidFill>
                <a:latin typeface="Arial" panose="020B0604020202020204" pitchFamily="34" charset="0"/>
                <a:hlinkClick r:id="rId6" tooltip="Visión"/>
              </a:rPr>
              <a:t>visual</a:t>
            </a:r>
            <a:r>
              <a:rPr lang="es-AR" sz="2400" dirty="0">
                <a:solidFill>
                  <a:srgbClr val="222222"/>
                </a:solidFill>
                <a:latin typeface="Arial" panose="020B0604020202020204" pitchFamily="34" charset="0"/>
              </a:rPr>
              <a:t> o </a:t>
            </a:r>
            <a:r>
              <a:rPr lang="es-AR" sz="2400" dirty="0">
                <a:solidFill>
                  <a:srgbClr val="0B0080"/>
                </a:solidFill>
                <a:latin typeface="Arial" panose="020B0604020202020204" pitchFamily="34" charset="0"/>
                <a:hlinkClick r:id="rId7" tooltip="Señal de audio"/>
              </a:rPr>
              <a:t>auditiva</a:t>
            </a:r>
            <a:r>
              <a:rPr lang="es-AR" sz="2400" dirty="0">
                <a:solidFill>
                  <a:srgbClr val="222222"/>
                </a:solidFill>
                <a:latin typeface="Arial" panose="020B0604020202020204" pitchFamily="34" charset="0"/>
              </a:rPr>
              <a:t>) a los </a:t>
            </a:r>
            <a:r>
              <a:rPr lang="es-AR" sz="2400" dirty="0">
                <a:solidFill>
                  <a:srgbClr val="0B0080"/>
                </a:solidFill>
                <a:latin typeface="Arial" panose="020B0604020202020204" pitchFamily="34" charset="0"/>
                <a:hlinkClick r:id="rId8" tooltip="Dato"/>
              </a:rPr>
              <a:t>datos</a:t>
            </a:r>
            <a:r>
              <a:rPr lang="es-AR" sz="2400" dirty="0">
                <a:solidFill>
                  <a:srgbClr val="222222"/>
                </a:solidFill>
                <a:latin typeface="Arial" panose="020B0604020202020204" pitchFamily="34" charset="0"/>
              </a:rPr>
              <a:t> procesados. Su abreviatura es </a:t>
            </a:r>
            <a:r>
              <a:rPr lang="es-AR" sz="2400" b="1" dirty="0" err="1">
                <a:solidFill>
                  <a:srgbClr val="222222"/>
                </a:solidFill>
                <a:latin typeface="Arial" panose="020B0604020202020204" pitchFamily="34" charset="0"/>
              </a:rPr>
              <a:t>Hw</a:t>
            </a:r>
            <a:r>
              <a:rPr lang="es-AR" sz="2400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s-AR" sz="2400" dirty="0">
              <a:latin typeface="LiberationSerif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dirty="0">
              <a:latin typeface="LiberationSerif"/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1181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566" y="65281"/>
            <a:ext cx="535576" cy="704018"/>
          </a:xfrm>
          <a:prstGeom prst="rect">
            <a:avLst/>
          </a:prstGeom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653142" y="510479"/>
            <a:ext cx="6753498" cy="517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 panose="02070603080606020203" pitchFamily="18" charset="0"/>
                <a:ea typeface="+mn-ea"/>
                <a:cs typeface="+mn-cs"/>
              </a:rPr>
              <a:t>Facultad de Ingeniería – UNLZ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0" y="897489"/>
            <a:ext cx="12192000" cy="0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499274"/>
            <a:ext cx="12192000" cy="3587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Programación de Computadoras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265126" y="213225"/>
            <a:ext cx="472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Introducción</a:t>
            </a:r>
            <a:endParaRPr kumimoji="0" lang="es-AR" sz="24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603068" y="952887"/>
            <a:ext cx="109858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dirty="0" smtClean="0">
                <a:solidFill>
                  <a:srgbClr val="002060"/>
                </a:solidFill>
                <a:latin typeface="LiberationSerif"/>
              </a:rPr>
              <a:t>Clasificación del Hardware</a:t>
            </a:r>
            <a:endParaRPr lang="es-AR" sz="2800" dirty="0">
              <a:solidFill>
                <a:srgbClr val="002060"/>
              </a:solidFill>
              <a:latin typeface="LiberationSerif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838329" y="1531504"/>
            <a:ext cx="1001921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u="sng" dirty="0" smtClean="0">
                <a:latin typeface="LiberationSerif"/>
              </a:rPr>
              <a:t>De acuerdo a la función que cumplen</a:t>
            </a:r>
            <a:r>
              <a:rPr lang="es-AR" sz="2400" dirty="0" smtClean="0">
                <a:latin typeface="LiberationSerif"/>
              </a:rPr>
              <a:t>:</a:t>
            </a:r>
          </a:p>
          <a:p>
            <a:endParaRPr lang="es-AR" sz="2400" dirty="0">
              <a:latin typeface="LiberationSerif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dirty="0" smtClean="0">
                <a:latin typeface="LiberationSerif"/>
              </a:rPr>
              <a:t>Dispositivos de Entrada de Datos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dirty="0" smtClean="0">
              <a:latin typeface="LiberationSerif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dirty="0">
              <a:latin typeface="LiberationSerif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dirty="0" smtClean="0">
                <a:latin typeface="LiberationSerif"/>
              </a:rPr>
              <a:t>Dispositivos para el Procesamiento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dirty="0" smtClean="0">
              <a:latin typeface="LiberationSerif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dirty="0">
              <a:latin typeface="LiberationSerif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dirty="0" smtClean="0">
                <a:latin typeface="LiberationSerif"/>
              </a:rPr>
              <a:t>Dispositivos de Almacenamiento.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dirty="0" smtClean="0">
              <a:latin typeface="LiberationSerif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dirty="0">
              <a:latin typeface="LiberationSerif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dirty="0" smtClean="0">
                <a:latin typeface="LiberationSerif"/>
              </a:rPr>
              <a:t>Dispositivos para la Salida de resultados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dirty="0">
              <a:latin typeface="LiberationSerif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dirty="0">
              <a:latin typeface="LiberationSerif"/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8629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566" y="65281"/>
            <a:ext cx="535576" cy="704018"/>
          </a:xfrm>
          <a:prstGeom prst="rect">
            <a:avLst/>
          </a:prstGeom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653142" y="510479"/>
            <a:ext cx="6753498" cy="517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 panose="02070603080606020203" pitchFamily="18" charset="0"/>
                <a:ea typeface="+mn-ea"/>
                <a:cs typeface="+mn-cs"/>
              </a:rPr>
              <a:t>Facultad de Ingeniería – UNLZ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0" y="897489"/>
            <a:ext cx="12192000" cy="0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499274"/>
            <a:ext cx="12192000" cy="3587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Programación de Computadoras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265126" y="213225"/>
            <a:ext cx="472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Introducción</a:t>
            </a:r>
            <a:endParaRPr kumimoji="0" lang="es-AR" sz="24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603068" y="952887"/>
            <a:ext cx="109858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2800" dirty="0" smtClean="0">
                <a:solidFill>
                  <a:srgbClr val="002060"/>
                </a:solidFill>
                <a:latin typeface="LiberationSerif"/>
              </a:rPr>
              <a:t>Sistema Informático</a:t>
            </a:r>
            <a:endParaRPr lang="es-AR" sz="2800" dirty="0">
              <a:solidFill>
                <a:srgbClr val="002060"/>
              </a:solidFill>
              <a:latin typeface="LiberationSerif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838329" y="1531504"/>
            <a:ext cx="10019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AR" sz="2400" dirty="0">
              <a:latin typeface="LiberationSerif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dirty="0">
              <a:latin typeface="LiberationSerif"/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6</a:t>
            </a:fld>
            <a:endParaRPr lang="es-AR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850" y="1866489"/>
            <a:ext cx="8338210" cy="405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0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566" y="65281"/>
            <a:ext cx="535576" cy="704018"/>
          </a:xfrm>
          <a:prstGeom prst="rect">
            <a:avLst/>
          </a:prstGeom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653142" y="510479"/>
            <a:ext cx="6753498" cy="517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 panose="02070603080606020203" pitchFamily="18" charset="0"/>
                <a:ea typeface="+mn-ea"/>
                <a:cs typeface="+mn-cs"/>
              </a:rPr>
              <a:t>Facultad de Ingeniería – UNLZ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0" y="897489"/>
            <a:ext cx="12192000" cy="0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499274"/>
            <a:ext cx="12192000" cy="3587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Programación de Computadoras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265126" y="213225"/>
            <a:ext cx="472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2400" i="1" dirty="0" smtClean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  <a:endParaRPr kumimoji="0" lang="es-AR" sz="24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838329" y="1531504"/>
            <a:ext cx="10019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s-AR" sz="2400" dirty="0">
              <a:latin typeface="LiberationSerif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AR" sz="2400" dirty="0">
              <a:latin typeface="LiberationSerif"/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7</a:t>
            </a:fld>
            <a:endParaRPr lang="es-AR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29" y="1973303"/>
            <a:ext cx="10962378" cy="288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87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706" y="941788"/>
            <a:ext cx="9770390" cy="591621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566" y="65281"/>
            <a:ext cx="535576" cy="704018"/>
          </a:xfrm>
          <a:prstGeom prst="rect">
            <a:avLst/>
          </a:prstGeom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653142" y="510479"/>
            <a:ext cx="6753498" cy="517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 panose="02070603080606020203" pitchFamily="18" charset="0"/>
                <a:ea typeface="+mn-ea"/>
                <a:cs typeface="+mn-cs"/>
              </a:rPr>
              <a:t>Facultad de Ingeniería – UNLZ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0" y="897489"/>
            <a:ext cx="12192000" cy="0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499274"/>
            <a:ext cx="12192000" cy="3587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Programación de Computadoras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265126" y="213225"/>
            <a:ext cx="4726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2400" i="1" dirty="0" smtClean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</a:t>
            </a:r>
            <a:endParaRPr kumimoji="0" lang="es-AR" sz="24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021706" y="927047"/>
            <a:ext cx="45719" cy="55574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7227" y="927047"/>
            <a:ext cx="54869" cy="5572227"/>
          </a:xfrm>
          <a:prstGeom prst="rect">
            <a:avLst/>
          </a:prstGeom>
        </p:spPr>
      </p:pic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3364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566" y="65281"/>
            <a:ext cx="535576" cy="704018"/>
          </a:xfrm>
          <a:prstGeom prst="rect">
            <a:avLst/>
          </a:prstGeom>
        </p:spPr>
      </p:pic>
      <p:sp>
        <p:nvSpPr>
          <p:cNvPr id="5" name="Subtítulo 2"/>
          <p:cNvSpPr txBox="1">
            <a:spLocks/>
          </p:cNvSpPr>
          <p:nvPr/>
        </p:nvSpPr>
        <p:spPr>
          <a:xfrm>
            <a:off x="653142" y="510479"/>
            <a:ext cx="6753498" cy="517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doni MT" panose="02070603080606020203" pitchFamily="18" charset="0"/>
                <a:ea typeface="+mn-ea"/>
                <a:cs typeface="+mn-cs"/>
              </a:rPr>
              <a:t>Facultad de Ingeniería – UNLZ</a:t>
            </a:r>
          </a:p>
        </p:txBody>
      </p:sp>
      <p:cxnSp>
        <p:nvCxnSpPr>
          <p:cNvPr id="8" name="Conector recto 7"/>
          <p:cNvCxnSpPr/>
          <p:nvPr/>
        </p:nvCxnSpPr>
        <p:spPr>
          <a:xfrm>
            <a:off x="0" y="897489"/>
            <a:ext cx="12192000" cy="0"/>
          </a:xfrm>
          <a:prstGeom prst="line">
            <a:avLst/>
          </a:prstGeom>
          <a:ln w="2222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/>
          <p:cNvSpPr/>
          <p:nvPr/>
        </p:nvSpPr>
        <p:spPr>
          <a:xfrm>
            <a:off x="0" y="6499274"/>
            <a:ext cx="12192000" cy="35872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Programación de Computadoras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5865223" y="213225"/>
            <a:ext cx="6126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2400" i="1" dirty="0" smtClean="0">
                <a:solidFill>
                  <a:srgbClr val="4472C4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Diagrama en Block de la Estructura Interna</a:t>
            </a:r>
            <a:endParaRPr kumimoji="0" lang="es-AR" sz="2400" b="0" i="1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1021706" y="927047"/>
            <a:ext cx="45719" cy="55574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7227" y="927047"/>
            <a:ext cx="54869" cy="557222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052" y="927006"/>
            <a:ext cx="8085908" cy="5558434"/>
          </a:xfrm>
          <a:prstGeom prst="rect">
            <a:avLst/>
          </a:prstGeom>
        </p:spPr>
      </p:pic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327BA5-8FE5-4BCB-8BC6-359E789BE4B9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8644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1488</Words>
  <Application>Microsoft Office PowerPoint</Application>
  <PresentationFormat>Panorámica</PresentationFormat>
  <Paragraphs>210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7" baseType="lpstr">
      <vt:lpstr>Arial</vt:lpstr>
      <vt:lpstr>Bodoni MT</vt:lpstr>
      <vt:lpstr>Calibri</vt:lpstr>
      <vt:lpstr>Calibri Light</vt:lpstr>
      <vt:lpstr>DejaVuSans</vt:lpstr>
      <vt:lpstr>DejaVuSans-Bold</vt:lpstr>
      <vt:lpstr>LiberationSerif</vt:lpstr>
      <vt:lpstr>OpenSymbol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Notebook Lab</dc:creator>
  <cp:lastModifiedBy>Notebook Lab</cp:lastModifiedBy>
  <cp:revision>30</cp:revision>
  <cp:lastPrinted>2017-08-31T18:53:01Z</cp:lastPrinted>
  <dcterms:created xsi:type="dcterms:W3CDTF">2017-08-16T21:08:48Z</dcterms:created>
  <dcterms:modified xsi:type="dcterms:W3CDTF">2018-09-10T14:15:37Z</dcterms:modified>
</cp:coreProperties>
</file>